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504" r:id="rId3"/>
    <p:sldId id="496" r:id="rId4"/>
    <p:sldId id="502" r:id="rId5"/>
    <p:sldId id="482" r:id="rId6"/>
    <p:sldId id="481" r:id="rId7"/>
    <p:sldId id="263" r:id="rId8"/>
    <p:sldId id="495" r:id="rId9"/>
    <p:sldId id="503" r:id="rId10"/>
    <p:sldId id="400" r:id="rId11"/>
    <p:sldId id="480" r:id="rId12"/>
    <p:sldId id="435" r:id="rId13"/>
    <p:sldId id="477" r:id="rId14"/>
    <p:sldId id="486" r:id="rId15"/>
    <p:sldId id="485" r:id="rId16"/>
    <p:sldId id="487" r:id="rId17"/>
    <p:sldId id="488" r:id="rId18"/>
    <p:sldId id="260" r:id="rId19"/>
    <p:sldId id="262" r:id="rId20"/>
    <p:sldId id="261" r:id="rId21"/>
  </p:sldIdLst>
  <p:sldSz cx="9144000" cy="5149850"/>
  <p:notesSz cx="9144000" cy="5149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5A109-E46E-4192-A21E-A414277E64AB}" v="49" dt="2024-05-06T13:01:52.9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8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E808-7E4C-4473-87FD-CAD5DEB2E19E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FF8A5-563E-4A89-A25B-8AA3D08D10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78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13CD-C9D3-49EE-A233-2BD070674D59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73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13CD-C9D3-49EE-A233-2BD070674D59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73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Roboto Slab Black"/>
                <a:cs typeface="Roboto Slab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782A90"/>
                </a:solidFill>
                <a:latin typeface="Roboto Slab Black"/>
                <a:cs typeface="Roboto Slab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782A90"/>
                </a:solidFill>
                <a:latin typeface="Roboto Slab Black"/>
                <a:cs typeface="Roboto Slab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9144000" y="0"/>
                </a:moveTo>
                <a:lnTo>
                  <a:pt x="0" y="12"/>
                </a:lnTo>
                <a:lnTo>
                  <a:pt x="0" y="5144401"/>
                </a:lnTo>
                <a:lnTo>
                  <a:pt x="9144000" y="5144389"/>
                </a:lnTo>
                <a:lnTo>
                  <a:pt x="9144000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8497" y="977102"/>
            <a:ext cx="4887001" cy="251407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603818" y="4052946"/>
            <a:ext cx="803910" cy="116839"/>
          </a:xfrm>
          <a:custGeom>
            <a:avLst/>
            <a:gdLst/>
            <a:ahLst/>
            <a:cxnLst/>
            <a:rect l="l" t="t" r="r" b="b"/>
            <a:pathLst>
              <a:path w="803910" h="116839">
                <a:moveTo>
                  <a:pt x="133986" y="47028"/>
                </a:moveTo>
                <a:lnTo>
                  <a:pt x="37122" y="47028"/>
                </a:lnTo>
                <a:lnTo>
                  <a:pt x="40930" y="41939"/>
                </a:lnTo>
                <a:lnTo>
                  <a:pt x="46347" y="36887"/>
                </a:lnTo>
                <a:lnTo>
                  <a:pt x="53561" y="33015"/>
                </a:lnTo>
                <a:lnTo>
                  <a:pt x="62763" y="31470"/>
                </a:lnTo>
                <a:lnTo>
                  <a:pt x="69222" y="32260"/>
                </a:lnTo>
                <a:lnTo>
                  <a:pt x="75133" y="34847"/>
                </a:lnTo>
                <a:lnTo>
                  <a:pt x="80129" y="39555"/>
                </a:lnTo>
                <a:lnTo>
                  <a:pt x="83845" y="46710"/>
                </a:lnTo>
                <a:lnTo>
                  <a:pt x="133799" y="46710"/>
                </a:lnTo>
                <a:lnTo>
                  <a:pt x="133986" y="47028"/>
                </a:lnTo>
                <a:close/>
              </a:path>
              <a:path w="803910" h="116839">
                <a:moveTo>
                  <a:pt x="133799" y="46710"/>
                </a:moveTo>
                <a:lnTo>
                  <a:pt x="84162" y="46710"/>
                </a:lnTo>
                <a:lnTo>
                  <a:pt x="88447" y="40680"/>
                </a:lnTo>
                <a:lnTo>
                  <a:pt x="94519" y="35847"/>
                </a:lnTo>
                <a:lnTo>
                  <a:pt x="102097" y="32635"/>
                </a:lnTo>
                <a:lnTo>
                  <a:pt x="110896" y="31470"/>
                </a:lnTo>
                <a:lnTo>
                  <a:pt x="120719" y="33069"/>
                </a:lnTo>
                <a:lnTo>
                  <a:pt x="128831" y="38263"/>
                </a:lnTo>
                <a:lnTo>
                  <a:pt x="133799" y="46710"/>
                </a:lnTo>
                <a:close/>
              </a:path>
              <a:path w="803910" h="116839">
                <a:moveTo>
                  <a:pt x="38227" y="94703"/>
                </a:moveTo>
                <a:lnTo>
                  <a:pt x="11010" y="94703"/>
                </a:lnTo>
                <a:lnTo>
                  <a:pt x="11010" y="52997"/>
                </a:lnTo>
                <a:lnTo>
                  <a:pt x="3302" y="52997"/>
                </a:lnTo>
                <a:lnTo>
                  <a:pt x="0" y="50012"/>
                </a:lnTo>
                <a:lnTo>
                  <a:pt x="0" y="36334"/>
                </a:lnTo>
                <a:lnTo>
                  <a:pt x="2984" y="33350"/>
                </a:lnTo>
                <a:lnTo>
                  <a:pt x="33972" y="33350"/>
                </a:lnTo>
                <a:lnTo>
                  <a:pt x="36804" y="36334"/>
                </a:lnTo>
                <a:lnTo>
                  <a:pt x="36804" y="47028"/>
                </a:lnTo>
                <a:lnTo>
                  <a:pt x="133986" y="47028"/>
                </a:lnTo>
                <a:lnTo>
                  <a:pt x="134349" y="47645"/>
                </a:lnTo>
                <a:lnTo>
                  <a:pt x="135571" y="56146"/>
                </a:lnTo>
                <a:lnTo>
                  <a:pt x="53797" y="56146"/>
                </a:lnTo>
                <a:lnTo>
                  <a:pt x="46124" y="58416"/>
                </a:lnTo>
                <a:lnTo>
                  <a:pt x="41354" y="64389"/>
                </a:lnTo>
                <a:lnTo>
                  <a:pt x="38913" y="72809"/>
                </a:lnTo>
                <a:lnTo>
                  <a:pt x="38339" y="80848"/>
                </a:lnTo>
                <a:lnTo>
                  <a:pt x="38227" y="94703"/>
                </a:lnTo>
                <a:close/>
              </a:path>
              <a:path w="803910" h="116839">
                <a:moveTo>
                  <a:pt x="94538" y="114338"/>
                </a:moveTo>
                <a:lnTo>
                  <a:pt x="63080" y="114338"/>
                </a:lnTo>
                <a:lnTo>
                  <a:pt x="60096" y="111353"/>
                </a:lnTo>
                <a:lnTo>
                  <a:pt x="60096" y="60388"/>
                </a:lnTo>
                <a:lnTo>
                  <a:pt x="58991" y="56146"/>
                </a:lnTo>
                <a:lnTo>
                  <a:pt x="102882" y="56146"/>
                </a:lnTo>
                <a:lnTo>
                  <a:pt x="95470" y="58102"/>
                </a:lnTo>
                <a:lnTo>
                  <a:pt x="90666" y="63420"/>
                </a:lnTo>
                <a:lnTo>
                  <a:pt x="88075" y="71277"/>
                </a:lnTo>
                <a:lnTo>
                  <a:pt x="87299" y="80848"/>
                </a:lnTo>
                <a:lnTo>
                  <a:pt x="87299" y="94703"/>
                </a:lnTo>
                <a:lnTo>
                  <a:pt x="94538" y="94703"/>
                </a:lnTo>
                <a:lnTo>
                  <a:pt x="97523" y="97688"/>
                </a:lnTo>
                <a:lnTo>
                  <a:pt x="97523" y="111353"/>
                </a:lnTo>
                <a:lnTo>
                  <a:pt x="94538" y="114338"/>
                </a:lnTo>
                <a:close/>
              </a:path>
              <a:path w="803910" h="116839">
                <a:moveTo>
                  <a:pt x="143624" y="114338"/>
                </a:moveTo>
                <a:lnTo>
                  <a:pt x="112153" y="114338"/>
                </a:lnTo>
                <a:lnTo>
                  <a:pt x="109169" y="111353"/>
                </a:lnTo>
                <a:lnTo>
                  <a:pt x="109169" y="60388"/>
                </a:lnTo>
                <a:lnTo>
                  <a:pt x="108064" y="56146"/>
                </a:lnTo>
                <a:lnTo>
                  <a:pt x="135571" y="56146"/>
                </a:lnTo>
                <a:lnTo>
                  <a:pt x="136385" y="61810"/>
                </a:lnTo>
                <a:lnTo>
                  <a:pt x="136385" y="94703"/>
                </a:lnTo>
                <a:lnTo>
                  <a:pt x="143624" y="94703"/>
                </a:lnTo>
                <a:lnTo>
                  <a:pt x="146608" y="97688"/>
                </a:lnTo>
                <a:lnTo>
                  <a:pt x="146608" y="111353"/>
                </a:lnTo>
                <a:lnTo>
                  <a:pt x="143624" y="114338"/>
                </a:lnTo>
                <a:close/>
              </a:path>
              <a:path w="803910" h="116839">
                <a:moveTo>
                  <a:pt x="45466" y="114338"/>
                </a:moveTo>
                <a:lnTo>
                  <a:pt x="3771" y="114338"/>
                </a:lnTo>
                <a:lnTo>
                  <a:pt x="787" y="111353"/>
                </a:lnTo>
                <a:lnTo>
                  <a:pt x="787" y="97688"/>
                </a:lnTo>
                <a:lnTo>
                  <a:pt x="3771" y="94703"/>
                </a:lnTo>
                <a:lnTo>
                  <a:pt x="45466" y="94703"/>
                </a:lnTo>
                <a:lnTo>
                  <a:pt x="48450" y="97688"/>
                </a:lnTo>
                <a:lnTo>
                  <a:pt x="48450" y="111353"/>
                </a:lnTo>
                <a:lnTo>
                  <a:pt x="45466" y="114338"/>
                </a:lnTo>
                <a:close/>
              </a:path>
              <a:path w="803910" h="116839">
                <a:moveTo>
                  <a:pt x="172250" y="58674"/>
                </a:moveTo>
                <a:lnTo>
                  <a:pt x="168478" y="57721"/>
                </a:lnTo>
                <a:lnTo>
                  <a:pt x="166116" y="52997"/>
                </a:lnTo>
                <a:lnTo>
                  <a:pt x="164071" y="49060"/>
                </a:lnTo>
                <a:lnTo>
                  <a:pt x="161709" y="44348"/>
                </a:lnTo>
                <a:lnTo>
                  <a:pt x="162648" y="40106"/>
                </a:lnTo>
                <a:lnTo>
                  <a:pt x="167208" y="37909"/>
                </a:lnTo>
                <a:lnTo>
                  <a:pt x="172374" y="35644"/>
                </a:lnTo>
                <a:lnTo>
                  <a:pt x="178793" y="33570"/>
                </a:lnTo>
                <a:lnTo>
                  <a:pt x="186303" y="32056"/>
                </a:lnTo>
                <a:lnTo>
                  <a:pt x="194741" y="31470"/>
                </a:lnTo>
                <a:lnTo>
                  <a:pt x="210350" y="33644"/>
                </a:lnTo>
                <a:lnTo>
                  <a:pt x="221681" y="40019"/>
                </a:lnTo>
                <a:lnTo>
                  <a:pt x="228588" y="50378"/>
                </a:lnTo>
                <a:lnTo>
                  <a:pt x="228969" y="52679"/>
                </a:lnTo>
                <a:lnTo>
                  <a:pt x="186880" y="52679"/>
                </a:lnTo>
                <a:lnTo>
                  <a:pt x="181368" y="54571"/>
                </a:lnTo>
                <a:lnTo>
                  <a:pt x="172250" y="58674"/>
                </a:lnTo>
                <a:close/>
              </a:path>
              <a:path w="803910" h="116839">
                <a:moveTo>
                  <a:pt x="182156" y="116230"/>
                </a:moveTo>
                <a:lnTo>
                  <a:pt x="172028" y="114625"/>
                </a:lnTo>
                <a:lnTo>
                  <a:pt x="163555" y="109867"/>
                </a:lnTo>
                <a:lnTo>
                  <a:pt x="157736" y="102042"/>
                </a:lnTo>
                <a:lnTo>
                  <a:pt x="155575" y="91236"/>
                </a:lnTo>
                <a:lnTo>
                  <a:pt x="160563" y="76965"/>
                </a:lnTo>
                <a:lnTo>
                  <a:pt x="172483" y="68722"/>
                </a:lnTo>
                <a:lnTo>
                  <a:pt x="186762" y="64933"/>
                </a:lnTo>
                <a:lnTo>
                  <a:pt x="198831" y="64020"/>
                </a:lnTo>
                <a:lnTo>
                  <a:pt x="203708" y="64020"/>
                </a:lnTo>
                <a:lnTo>
                  <a:pt x="203708" y="55041"/>
                </a:lnTo>
                <a:lnTo>
                  <a:pt x="198361" y="52679"/>
                </a:lnTo>
                <a:lnTo>
                  <a:pt x="228969" y="52679"/>
                </a:lnTo>
                <a:lnTo>
                  <a:pt x="230844" y="64020"/>
                </a:lnTo>
                <a:lnTo>
                  <a:pt x="230924" y="79260"/>
                </a:lnTo>
                <a:lnTo>
                  <a:pt x="192062" y="79260"/>
                </a:lnTo>
                <a:lnTo>
                  <a:pt x="182943" y="82105"/>
                </a:lnTo>
                <a:lnTo>
                  <a:pt x="182943" y="93599"/>
                </a:lnTo>
                <a:lnTo>
                  <a:pt x="185775" y="96583"/>
                </a:lnTo>
                <a:lnTo>
                  <a:pt x="239255" y="96583"/>
                </a:lnTo>
                <a:lnTo>
                  <a:pt x="240360" y="97688"/>
                </a:lnTo>
                <a:lnTo>
                  <a:pt x="240360" y="102870"/>
                </a:lnTo>
                <a:lnTo>
                  <a:pt x="206070" y="102870"/>
                </a:lnTo>
                <a:lnTo>
                  <a:pt x="204499" y="105557"/>
                </a:lnTo>
                <a:lnTo>
                  <a:pt x="200366" y="110083"/>
                </a:lnTo>
                <a:lnTo>
                  <a:pt x="193106" y="114342"/>
                </a:lnTo>
                <a:lnTo>
                  <a:pt x="182156" y="116230"/>
                </a:lnTo>
                <a:close/>
              </a:path>
              <a:path w="803910" h="116839">
                <a:moveTo>
                  <a:pt x="239255" y="96583"/>
                </a:moveTo>
                <a:lnTo>
                  <a:pt x="197726" y="96583"/>
                </a:lnTo>
                <a:lnTo>
                  <a:pt x="204025" y="88709"/>
                </a:lnTo>
                <a:lnTo>
                  <a:pt x="204025" y="79260"/>
                </a:lnTo>
                <a:lnTo>
                  <a:pt x="230924" y="79260"/>
                </a:lnTo>
                <a:lnTo>
                  <a:pt x="230924" y="94703"/>
                </a:lnTo>
                <a:lnTo>
                  <a:pt x="237375" y="94703"/>
                </a:lnTo>
                <a:lnTo>
                  <a:pt x="239255" y="96583"/>
                </a:lnTo>
                <a:close/>
              </a:path>
              <a:path w="803910" h="116839">
                <a:moveTo>
                  <a:pt x="237375" y="114350"/>
                </a:moveTo>
                <a:lnTo>
                  <a:pt x="209364" y="114342"/>
                </a:lnTo>
                <a:lnTo>
                  <a:pt x="206387" y="111353"/>
                </a:lnTo>
                <a:lnTo>
                  <a:pt x="206387" y="102870"/>
                </a:lnTo>
                <a:lnTo>
                  <a:pt x="240360" y="102870"/>
                </a:lnTo>
                <a:lnTo>
                  <a:pt x="240360" y="111353"/>
                </a:lnTo>
                <a:lnTo>
                  <a:pt x="237375" y="114350"/>
                </a:lnTo>
                <a:close/>
              </a:path>
              <a:path w="803910" h="116839">
                <a:moveTo>
                  <a:pt x="285343" y="23101"/>
                </a:moveTo>
                <a:lnTo>
                  <a:pt x="264744" y="23101"/>
                </a:lnTo>
                <a:lnTo>
                  <a:pt x="261747" y="20116"/>
                </a:lnTo>
                <a:lnTo>
                  <a:pt x="261747" y="4876"/>
                </a:lnTo>
                <a:lnTo>
                  <a:pt x="264744" y="1892"/>
                </a:lnTo>
                <a:lnTo>
                  <a:pt x="285343" y="1892"/>
                </a:lnTo>
                <a:lnTo>
                  <a:pt x="288340" y="4876"/>
                </a:lnTo>
                <a:lnTo>
                  <a:pt x="288340" y="20116"/>
                </a:lnTo>
                <a:lnTo>
                  <a:pt x="285343" y="23101"/>
                </a:lnTo>
                <a:close/>
              </a:path>
              <a:path w="803910" h="116839">
                <a:moveTo>
                  <a:pt x="288645" y="94703"/>
                </a:moveTo>
                <a:lnTo>
                  <a:pt x="261442" y="94703"/>
                </a:lnTo>
                <a:lnTo>
                  <a:pt x="261442" y="52997"/>
                </a:lnTo>
                <a:lnTo>
                  <a:pt x="253415" y="52997"/>
                </a:lnTo>
                <a:lnTo>
                  <a:pt x="250431" y="50012"/>
                </a:lnTo>
                <a:lnTo>
                  <a:pt x="250431" y="36334"/>
                </a:lnTo>
                <a:lnTo>
                  <a:pt x="253415" y="33350"/>
                </a:lnTo>
                <a:lnTo>
                  <a:pt x="285661" y="33350"/>
                </a:lnTo>
                <a:lnTo>
                  <a:pt x="288645" y="36334"/>
                </a:lnTo>
                <a:lnTo>
                  <a:pt x="288645" y="94703"/>
                </a:lnTo>
                <a:close/>
              </a:path>
              <a:path w="803910" h="116839">
                <a:moveTo>
                  <a:pt x="295884" y="114338"/>
                </a:moveTo>
                <a:lnTo>
                  <a:pt x="254203" y="114338"/>
                </a:lnTo>
                <a:lnTo>
                  <a:pt x="251206" y="111353"/>
                </a:lnTo>
                <a:lnTo>
                  <a:pt x="251206" y="97688"/>
                </a:lnTo>
                <a:lnTo>
                  <a:pt x="254203" y="94703"/>
                </a:lnTo>
                <a:lnTo>
                  <a:pt x="295884" y="94703"/>
                </a:lnTo>
                <a:lnTo>
                  <a:pt x="298869" y="97688"/>
                </a:lnTo>
                <a:lnTo>
                  <a:pt x="298869" y="111353"/>
                </a:lnTo>
                <a:lnTo>
                  <a:pt x="295884" y="114338"/>
                </a:lnTo>
                <a:close/>
              </a:path>
              <a:path w="803910" h="116839">
                <a:moveTo>
                  <a:pt x="378442" y="95643"/>
                </a:moveTo>
                <a:lnTo>
                  <a:pt x="349364" y="95643"/>
                </a:lnTo>
                <a:lnTo>
                  <a:pt x="352831" y="94068"/>
                </a:lnTo>
                <a:lnTo>
                  <a:pt x="352831" y="85890"/>
                </a:lnTo>
                <a:lnTo>
                  <a:pt x="313510" y="66234"/>
                </a:lnTo>
                <a:lnTo>
                  <a:pt x="311137" y="55829"/>
                </a:lnTo>
                <a:lnTo>
                  <a:pt x="314380" y="43997"/>
                </a:lnTo>
                <a:lnTo>
                  <a:pt x="322684" y="36515"/>
                </a:lnTo>
                <a:lnTo>
                  <a:pt x="333908" y="32601"/>
                </a:lnTo>
                <a:lnTo>
                  <a:pt x="345909" y="31470"/>
                </a:lnTo>
                <a:lnTo>
                  <a:pt x="355991" y="32363"/>
                </a:lnTo>
                <a:lnTo>
                  <a:pt x="366061" y="35318"/>
                </a:lnTo>
                <a:lnTo>
                  <a:pt x="373802" y="40750"/>
                </a:lnTo>
                <a:lnTo>
                  <a:pt x="376897" y="49072"/>
                </a:lnTo>
                <a:lnTo>
                  <a:pt x="376897" y="52057"/>
                </a:lnTo>
                <a:lnTo>
                  <a:pt x="341503" y="52057"/>
                </a:lnTo>
                <a:lnTo>
                  <a:pt x="338201" y="52997"/>
                </a:lnTo>
                <a:lnTo>
                  <a:pt x="338201" y="61023"/>
                </a:lnTo>
                <a:lnTo>
                  <a:pt x="344652" y="62903"/>
                </a:lnTo>
                <a:lnTo>
                  <a:pt x="352361" y="64947"/>
                </a:lnTo>
                <a:lnTo>
                  <a:pt x="361837" y="67913"/>
                </a:lnTo>
                <a:lnTo>
                  <a:pt x="370722" y="72467"/>
                </a:lnTo>
                <a:lnTo>
                  <a:pt x="377307" y="79558"/>
                </a:lnTo>
                <a:lnTo>
                  <a:pt x="379882" y="90131"/>
                </a:lnTo>
                <a:lnTo>
                  <a:pt x="378442" y="95643"/>
                </a:lnTo>
                <a:close/>
              </a:path>
              <a:path w="803910" h="116839">
                <a:moveTo>
                  <a:pt x="373900" y="60071"/>
                </a:moveTo>
                <a:lnTo>
                  <a:pt x="357073" y="60071"/>
                </a:lnTo>
                <a:lnTo>
                  <a:pt x="354088" y="58813"/>
                </a:lnTo>
                <a:lnTo>
                  <a:pt x="354088" y="53936"/>
                </a:lnTo>
                <a:lnTo>
                  <a:pt x="351726" y="52057"/>
                </a:lnTo>
                <a:lnTo>
                  <a:pt x="376897" y="52057"/>
                </a:lnTo>
                <a:lnTo>
                  <a:pt x="376897" y="57086"/>
                </a:lnTo>
                <a:lnTo>
                  <a:pt x="373900" y="60071"/>
                </a:lnTo>
                <a:close/>
              </a:path>
              <a:path w="803910" h="116839">
                <a:moveTo>
                  <a:pt x="342912" y="116230"/>
                </a:moveTo>
                <a:lnTo>
                  <a:pt x="331402" y="115060"/>
                </a:lnTo>
                <a:lnTo>
                  <a:pt x="320184" y="111474"/>
                </a:lnTo>
                <a:lnTo>
                  <a:pt x="311678" y="105354"/>
                </a:lnTo>
                <a:lnTo>
                  <a:pt x="308305" y="96583"/>
                </a:lnTo>
                <a:lnTo>
                  <a:pt x="308305" y="88722"/>
                </a:lnTo>
                <a:lnTo>
                  <a:pt x="311302" y="85725"/>
                </a:lnTo>
                <a:lnTo>
                  <a:pt x="328129" y="85725"/>
                </a:lnTo>
                <a:lnTo>
                  <a:pt x="331114" y="87147"/>
                </a:lnTo>
                <a:lnTo>
                  <a:pt x="331114" y="93446"/>
                </a:lnTo>
                <a:lnTo>
                  <a:pt x="335051" y="95643"/>
                </a:lnTo>
                <a:lnTo>
                  <a:pt x="378442" y="95643"/>
                </a:lnTo>
                <a:lnTo>
                  <a:pt x="376806" y="101903"/>
                </a:lnTo>
                <a:lnTo>
                  <a:pt x="368598" y="110020"/>
                </a:lnTo>
                <a:lnTo>
                  <a:pt x="356790" y="114717"/>
                </a:lnTo>
                <a:lnTo>
                  <a:pt x="342912" y="116230"/>
                </a:lnTo>
                <a:close/>
              </a:path>
              <a:path w="803910" h="116839">
                <a:moveTo>
                  <a:pt x="463410" y="33350"/>
                </a:moveTo>
                <a:lnTo>
                  <a:pt x="436194" y="33350"/>
                </a:lnTo>
                <a:lnTo>
                  <a:pt x="436194" y="29578"/>
                </a:lnTo>
                <a:lnTo>
                  <a:pt x="440309" y="14074"/>
                </a:lnTo>
                <a:lnTo>
                  <a:pt x="450000" y="5116"/>
                </a:lnTo>
                <a:lnTo>
                  <a:pt x="461284" y="994"/>
                </a:lnTo>
                <a:lnTo>
                  <a:pt x="470179" y="0"/>
                </a:lnTo>
                <a:lnTo>
                  <a:pt x="478510" y="0"/>
                </a:lnTo>
                <a:lnTo>
                  <a:pt x="481495" y="2997"/>
                </a:lnTo>
                <a:lnTo>
                  <a:pt x="481495" y="18567"/>
                </a:lnTo>
                <a:lnTo>
                  <a:pt x="478510" y="21082"/>
                </a:lnTo>
                <a:lnTo>
                  <a:pt x="469392" y="21869"/>
                </a:lnTo>
                <a:lnTo>
                  <a:pt x="463410" y="22491"/>
                </a:lnTo>
                <a:lnTo>
                  <a:pt x="463410" y="33350"/>
                </a:lnTo>
                <a:close/>
              </a:path>
              <a:path w="803910" h="116839">
                <a:moveTo>
                  <a:pt x="477100" y="52997"/>
                </a:moveTo>
                <a:lnTo>
                  <a:pt x="428180" y="52997"/>
                </a:lnTo>
                <a:lnTo>
                  <a:pt x="425183" y="50012"/>
                </a:lnTo>
                <a:lnTo>
                  <a:pt x="425183" y="36334"/>
                </a:lnTo>
                <a:lnTo>
                  <a:pt x="428180" y="33350"/>
                </a:lnTo>
                <a:lnTo>
                  <a:pt x="477100" y="33350"/>
                </a:lnTo>
                <a:lnTo>
                  <a:pt x="480085" y="36334"/>
                </a:lnTo>
                <a:lnTo>
                  <a:pt x="480085" y="50012"/>
                </a:lnTo>
                <a:lnTo>
                  <a:pt x="477100" y="52997"/>
                </a:lnTo>
                <a:close/>
              </a:path>
              <a:path w="803910" h="116839">
                <a:moveTo>
                  <a:pt x="463410" y="94703"/>
                </a:moveTo>
                <a:lnTo>
                  <a:pt x="436194" y="94703"/>
                </a:lnTo>
                <a:lnTo>
                  <a:pt x="436194" y="52997"/>
                </a:lnTo>
                <a:lnTo>
                  <a:pt x="463410" y="52997"/>
                </a:lnTo>
                <a:lnTo>
                  <a:pt x="463410" y="94703"/>
                </a:lnTo>
                <a:close/>
              </a:path>
              <a:path w="803910" h="116839">
                <a:moveTo>
                  <a:pt x="472376" y="114338"/>
                </a:moveTo>
                <a:lnTo>
                  <a:pt x="428955" y="114338"/>
                </a:lnTo>
                <a:lnTo>
                  <a:pt x="425970" y="111353"/>
                </a:lnTo>
                <a:lnTo>
                  <a:pt x="425970" y="97688"/>
                </a:lnTo>
                <a:lnTo>
                  <a:pt x="428180" y="94703"/>
                </a:lnTo>
                <a:lnTo>
                  <a:pt x="472376" y="94703"/>
                </a:lnTo>
                <a:lnTo>
                  <a:pt x="475361" y="97688"/>
                </a:lnTo>
                <a:lnTo>
                  <a:pt x="475361" y="111353"/>
                </a:lnTo>
                <a:lnTo>
                  <a:pt x="472376" y="114338"/>
                </a:lnTo>
                <a:close/>
              </a:path>
              <a:path w="803910" h="116839">
                <a:moveTo>
                  <a:pt x="531672" y="116230"/>
                </a:moveTo>
                <a:lnTo>
                  <a:pt x="512507" y="112627"/>
                </a:lnTo>
                <a:lnTo>
                  <a:pt x="498562" y="103082"/>
                </a:lnTo>
                <a:lnTo>
                  <a:pt x="490044" y="89494"/>
                </a:lnTo>
                <a:lnTo>
                  <a:pt x="487159" y="73761"/>
                </a:lnTo>
                <a:lnTo>
                  <a:pt x="490075" y="57134"/>
                </a:lnTo>
                <a:lnTo>
                  <a:pt x="498449" y="43710"/>
                </a:lnTo>
                <a:lnTo>
                  <a:pt x="511719" y="34738"/>
                </a:lnTo>
                <a:lnTo>
                  <a:pt x="529323" y="31470"/>
                </a:lnTo>
                <a:lnTo>
                  <a:pt x="545438" y="34423"/>
                </a:lnTo>
                <a:lnTo>
                  <a:pt x="557277" y="42608"/>
                </a:lnTo>
                <a:lnTo>
                  <a:pt x="562739" y="51892"/>
                </a:lnTo>
                <a:lnTo>
                  <a:pt x="520827" y="51892"/>
                </a:lnTo>
                <a:lnTo>
                  <a:pt x="517055" y="57569"/>
                </a:lnTo>
                <a:lnTo>
                  <a:pt x="515632" y="63868"/>
                </a:lnTo>
                <a:lnTo>
                  <a:pt x="565989" y="63868"/>
                </a:lnTo>
                <a:lnTo>
                  <a:pt x="567067" y="70624"/>
                </a:lnTo>
                <a:lnTo>
                  <a:pt x="567067" y="75018"/>
                </a:lnTo>
                <a:lnTo>
                  <a:pt x="563448" y="78790"/>
                </a:lnTo>
                <a:lnTo>
                  <a:pt x="515010" y="78790"/>
                </a:lnTo>
                <a:lnTo>
                  <a:pt x="517055" y="89192"/>
                </a:lnTo>
                <a:lnTo>
                  <a:pt x="525233" y="93751"/>
                </a:lnTo>
                <a:lnTo>
                  <a:pt x="560715" y="93751"/>
                </a:lnTo>
                <a:lnTo>
                  <a:pt x="565340" y="102400"/>
                </a:lnTo>
                <a:lnTo>
                  <a:pt x="540661" y="115589"/>
                </a:lnTo>
                <a:lnTo>
                  <a:pt x="531672" y="116230"/>
                </a:lnTo>
                <a:close/>
              </a:path>
              <a:path w="803910" h="116839">
                <a:moveTo>
                  <a:pt x="565989" y="63868"/>
                </a:moveTo>
                <a:lnTo>
                  <a:pt x="538911" y="63868"/>
                </a:lnTo>
                <a:lnTo>
                  <a:pt x="538911" y="57404"/>
                </a:lnTo>
                <a:lnTo>
                  <a:pt x="534670" y="51892"/>
                </a:lnTo>
                <a:lnTo>
                  <a:pt x="562739" y="51892"/>
                </a:lnTo>
                <a:lnTo>
                  <a:pt x="564575" y="55012"/>
                </a:lnTo>
                <a:lnTo>
                  <a:pt x="565989" y="63868"/>
                </a:lnTo>
                <a:close/>
              </a:path>
              <a:path w="803910" h="116839">
                <a:moveTo>
                  <a:pt x="560715" y="93751"/>
                </a:moveTo>
                <a:lnTo>
                  <a:pt x="539699" y="93751"/>
                </a:lnTo>
                <a:lnTo>
                  <a:pt x="545363" y="91871"/>
                </a:lnTo>
                <a:lnTo>
                  <a:pt x="554329" y="87769"/>
                </a:lnTo>
                <a:lnTo>
                  <a:pt x="557949" y="88557"/>
                </a:lnTo>
                <a:lnTo>
                  <a:pt x="560715" y="93751"/>
                </a:lnTo>
                <a:close/>
              </a:path>
              <a:path w="803910" h="116839">
                <a:moveTo>
                  <a:pt x="617715" y="115125"/>
                </a:moveTo>
                <a:lnTo>
                  <a:pt x="611428" y="115125"/>
                </a:lnTo>
                <a:lnTo>
                  <a:pt x="600952" y="114160"/>
                </a:lnTo>
                <a:lnTo>
                  <a:pt x="591550" y="109996"/>
                </a:lnTo>
                <a:lnTo>
                  <a:pt x="584771" y="100729"/>
                </a:lnTo>
                <a:lnTo>
                  <a:pt x="582168" y="84455"/>
                </a:lnTo>
                <a:lnTo>
                  <a:pt x="582168" y="21539"/>
                </a:lnTo>
                <a:lnTo>
                  <a:pt x="574154" y="21539"/>
                </a:lnTo>
                <a:lnTo>
                  <a:pt x="571157" y="18554"/>
                </a:lnTo>
                <a:lnTo>
                  <a:pt x="571157" y="4876"/>
                </a:lnTo>
                <a:lnTo>
                  <a:pt x="574154" y="1892"/>
                </a:lnTo>
                <a:lnTo>
                  <a:pt x="606399" y="1892"/>
                </a:lnTo>
                <a:lnTo>
                  <a:pt x="609384" y="4876"/>
                </a:lnTo>
                <a:lnTo>
                  <a:pt x="609384" y="92481"/>
                </a:lnTo>
                <a:lnTo>
                  <a:pt x="611428" y="94361"/>
                </a:lnTo>
                <a:lnTo>
                  <a:pt x="617715" y="95148"/>
                </a:lnTo>
                <a:lnTo>
                  <a:pt x="620242" y="97358"/>
                </a:lnTo>
                <a:lnTo>
                  <a:pt x="620242" y="111671"/>
                </a:lnTo>
                <a:lnTo>
                  <a:pt x="617715" y="115125"/>
                </a:lnTo>
                <a:close/>
              </a:path>
              <a:path w="803910" h="116839">
                <a:moveTo>
                  <a:pt x="665543" y="23101"/>
                </a:moveTo>
                <a:lnTo>
                  <a:pt x="644931" y="23101"/>
                </a:lnTo>
                <a:lnTo>
                  <a:pt x="641946" y="20116"/>
                </a:lnTo>
                <a:lnTo>
                  <a:pt x="641946" y="4876"/>
                </a:lnTo>
                <a:lnTo>
                  <a:pt x="644931" y="1892"/>
                </a:lnTo>
                <a:lnTo>
                  <a:pt x="665543" y="1892"/>
                </a:lnTo>
                <a:lnTo>
                  <a:pt x="668528" y="4876"/>
                </a:lnTo>
                <a:lnTo>
                  <a:pt x="668528" y="20116"/>
                </a:lnTo>
                <a:lnTo>
                  <a:pt x="665543" y="23101"/>
                </a:lnTo>
                <a:close/>
              </a:path>
              <a:path w="803910" h="116839">
                <a:moveTo>
                  <a:pt x="668845" y="94703"/>
                </a:moveTo>
                <a:lnTo>
                  <a:pt x="641629" y="94703"/>
                </a:lnTo>
                <a:lnTo>
                  <a:pt x="641629" y="52997"/>
                </a:lnTo>
                <a:lnTo>
                  <a:pt x="633603" y="52997"/>
                </a:lnTo>
                <a:lnTo>
                  <a:pt x="630618" y="50012"/>
                </a:lnTo>
                <a:lnTo>
                  <a:pt x="630618" y="36334"/>
                </a:lnTo>
                <a:lnTo>
                  <a:pt x="633603" y="33350"/>
                </a:lnTo>
                <a:lnTo>
                  <a:pt x="665861" y="33350"/>
                </a:lnTo>
                <a:lnTo>
                  <a:pt x="668845" y="36334"/>
                </a:lnTo>
                <a:lnTo>
                  <a:pt x="668845" y="94703"/>
                </a:lnTo>
                <a:close/>
              </a:path>
              <a:path w="803910" h="116839">
                <a:moveTo>
                  <a:pt x="676084" y="114338"/>
                </a:moveTo>
                <a:lnTo>
                  <a:pt x="634390" y="114338"/>
                </a:lnTo>
                <a:lnTo>
                  <a:pt x="631405" y="111353"/>
                </a:lnTo>
                <a:lnTo>
                  <a:pt x="631405" y="97688"/>
                </a:lnTo>
                <a:lnTo>
                  <a:pt x="634390" y="94703"/>
                </a:lnTo>
                <a:lnTo>
                  <a:pt x="676084" y="94703"/>
                </a:lnTo>
                <a:lnTo>
                  <a:pt x="679069" y="97688"/>
                </a:lnTo>
                <a:lnTo>
                  <a:pt x="679069" y="111353"/>
                </a:lnTo>
                <a:lnTo>
                  <a:pt x="676084" y="114338"/>
                </a:lnTo>
                <a:close/>
              </a:path>
              <a:path w="803910" h="116839">
                <a:moveTo>
                  <a:pt x="709739" y="63538"/>
                </a:moveTo>
                <a:lnTo>
                  <a:pt x="692912" y="63538"/>
                </a:lnTo>
                <a:lnTo>
                  <a:pt x="689914" y="60553"/>
                </a:lnTo>
                <a:lnTo>
                  <a:pt x="689914" y="36334"/>
                </a:lnTo>
                <a:lnTo>
                  <a:pt x="692912" y="33350"/>
                </a:lnTo>
                <a:lnTo>
                  <a:pt x="759294" y="33350"/>
                </a:lnTo>
                <a:lnTo>
                  <a:pt x="762279" y="36969"/>
                </a:lnTo>
                <a:lnTo>
                  <a:pt x="762279" y="49072"/>
                </a:lnTo>
                <a:lnTo>
                  <a:pt x="761174" y="51422"/>
                </a:lnTo>
                <a:lnTo>
                  <a:pt x="760109" y="52679"/>
                </a:lnTo>
                <a:lnTo>
                  <a:pt x="730034" y="52679"/>
                </a:lnTo>
                <a:lnTo>
                  <a:pt x="726414" y="52997"/>
                </a:lnTo>
                <a:lnTo>
                  <a:pt x="712724" y="52997"/>
                </a:lnTo>
                <a:lnTo>
                  <a:pt x="712724" y="60553"/>
                </a:lnTo>
                <a:lnTo>
                  <a:pt x="709739" y="63538"/>
                </a:lnTo>
                <a:close/>
              </a:path>
              <a:path w="803910" h="116839">
                <a:moveTo>
                  <a:pt x="761657" y="114338"/>
                </a:moveTo>
                <a:lnTo>
                  <a:pt x="692912" y="114338"/>
                </a:lnTo>
                <a:lnTo>
                  <a:pt x="689914" y="110731"/>
                </a:lnTo>
                <a:lnTo>
                  <a:pt x="689914" y="98780"/>
                </a:lnTo>
                <a:lnTo>
                  <a:pt x="691019" y="96431"/>
                </a:lnTo>
                <a:lnTo>
                  <a:pt x="693699" y="93281"/>
                </a:lnTo>
                <a:lnTo>
                  <a:pt x="727989" y="54724"/>
                </a:lnTo>
                <a:lnTo>
                  <a:pt x="730186" y="53149"/>
                </a:lnTo>
                <a:lnTo>
                  <a:pt x="730504" y="52997"/>
                </a:lnTo>
                <a:lnTo>
                  <a:pt x="730504" y="52679"/>
                </a:lnTo>
                <a:lnTo>
                  <a:pt x="760109" y="52679"/>
                </a:lnTo>
                <a:lnTo>
                  <a:pt x="758507" y="54571"/>
                </a:lnTo>
                <a:lnTo>
                  <a:pt x="727354" y="90131"/>
                </a:lnTo>
                <a:lnTo>
                  <a:pt x="724839" y="92964"/>
                </a:lnTo>
                <a:lnTo>
                  <a:pt x="722642" y="94538"/>
                </a:lnTo>
                <a:lnTo>
                  <a:pt x="722325" y="94703"/>
                </a:lnTo>
                <a:lnTo>
                  <a:pt x="722325" y="95008"/>
                </a:lnTo>
                <a:lnTo>
                  <a:pt x="764641" y="95008"/>
                </a:lnTo>
                <a:lnTo>
                  <a:pt x="764641" y="111353"/>
                </a:lnTo>
                <a:lnTo>
                  <a:pt x="761657" y="114338"/>
                </a:lnTo>
                <a:close/>
              </a:path>
              <a:path w="803910" h="116839">
                <a:moveTo>
                  <a:pt x="764641" y="95008"/>
                </a:moveTo>
                <a:lnTo>
                  <a:pt x="722795" y="95008"/>
                </a:lnTo>
                <a:lnTo>
                  <a:pt x="726414" y="94703"/>
                </a:lnTo>
                <a:lnTo>
                  <a:pt x="741832" y="94703"/>
                </a:lnTo>
                <a:lnTo>
                  <a:pt x="741832" y="87147"/>
                </a:lnTo>
                <a:lnTo>
                  <a:pt x="744816" y="84150"/>
                </a:lnTo>
                <a:lnTo>
                  <a:pt x="761657" y="84150"/>
                </a:lnTo>
                <a:lnTo>
                  <a:pt x="764641" y="87147"/>
                </a:lnTo>
                <a:lnTo>
                  <a:pt x="764641" y="95008"/>
                </a:lnTo>
                <a:close/>
              </a:path>
              <a:path w="803910" h="116839">
                <a:moveTo>
                  <a:pt x="800658" y="114338"/>
                </a:moveTo>
                <a:lnTo>
                  <a:pt x="780834" y="114338"/>
                </a:lnTo>
                <a:lnTo>
                  <a:pt x="777849" y="111353"/>
                </a:lnTo>
                <a:lnTo>
                  <a:pt x="777849" y="91554"/>
                </a:lnTo>
                <a:lnTo>
                  <a:pt x="780834" y="88569"/>
                </a:lnTo>
                <a:lnTo>
                  <a:pt x="800658" y="88569"/>
                </a:lnTo>
                <a:lnTo>
                  <a:pt x="803643" y="91554"/>
                </a:lnTo>
                <a:lnTo>
                  <a:pt x="803643" y="111353"/>
                </a:lnTo>
                <a:lnTo>
                  <a:pt x="800658" y="114338"/>
                </a:lnTo>
                <a:close/>
              </a:path>
            </a:pathLst>
          </a:custGeom>
          <a:solidFill>
            <a:srgbClr val="782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1615" y="3850347"/>
            <a:ext cx="1240485" cy="14390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2086" y="3645849"/>
            <a:ext cx="1035672" cy="11433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97010" y="4443096"/>
            <a:ext cx="856615" cy="207645"/>
          </a:xfrm>
          <a:custGeom>
            <a:avLst/>
            <a:gdLst/>
            <a:ahLst/>
            <a:cxnLst/>
            <a:rect l="l" t="t" r="r" b="b"/>
            <a:pathLst>
              <a:path w="856615" h="207645">
                <a:moveTo>
                  <a:pt x="756513" y="0"/>
                </a:moveTo>
                <a:lnTo>
                  <a:pt x="99923" y="0"/>
                </a:lnTo>
                <a:lnTo>
                  <a:pt x="61030" y="7853"/>
                </a:lnTo>
                <a:lnTo>
                  <a:pt x="29268" y="29268"/>
                </a:lnTo>
                <a:lnTo>
                  <a:pt x="7853" y="61030"/>
                </a:lnTo>
                <a:lnTo>
                  <a:pt x="0" y="99923"/>
                </a:lnTo>
                <a:lnTo>
                  <a:pt x="0" y="107162"/>
                </a:lnTo>
                <a:lnTo>
                  <a:pt x="7853" y="146060"/>
                </a:lnTo>
                <a:lnTo>
                  <a:pt x="29268" y="177822"/>
                </a:lnTo>
                <a:lnTo>
                  <a:pt x="61030" y="199234"/>
                </a:lnTo>
                <a:lnTo>
                  <a:pt x="99923" y="207086"/>
                </a:lnTo>
                <a:lnTo>
                  <a:pt x="756513" y="207086"/>
                </a:lnTo>
                <a:lnTo>
                  <a:pt x="795406" y="199234"/>
                </a:lnTo>
                <a:lnTo>
                  <a:pt x="827168" y="177822"/>
                </a:lnTo>
                <a:lnTo>
                  <a:pt x="848584" y="146060"/>
                </a:lnTo>
                <a:lnTo>
                  <a:pt x="856437" y="107162"/>
                </a:lnTo>
                <a:lnTo>
                  <a:pt x="856437" y="99923"/>
                </a:lnTo>
                <a:lnTo>
                  <a:pt x="848584" y="61030"/>
                </a:lnTo>
                <a:lnTo>
                  <a:pt x="827168" y="29268"/>
                </a:lnTo>
                <a:lnTo>
                  <a:pt x="795406" y="7853"/>
                </a:lnTo>
                <a:lnTo>
                  <a:pt x="756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76196" y="4494983"/>
            <a:ext cx="701675" cy="123189"/>
          </a:xfrm>
          <a:custGeom>
            <a:avLst/>
            <a:gdLst/>
            <a:ahLst/>
            <a:cxnLst/>
            <a:rect l="l" t="t" r="r" b="b"/>
            <a:pathLst>
              <a:path w="701675" h="123189">
                <a:moveTo>
                  <a:pt x="72882" y="34759"/>
                </a:moveTo>
                <a:lnTo>
                  <a:pt x="29997" y="34759"/>
                </a:lnTo>
                <a:lnTo>
                  <a:pt x="36893" y="24955"/>
                </a:lnTo>
                <a:lnTo>
                  <a:pt x="50698" y="24955"/>
                </a:lnTo>
                <a:lnTo>
                  <a:pt x="63354" y="27565"/>
                </a:lnTo>
                <a:lnTo>
                  <a:pt x="72882" y="34759"/>
                </a:lnTo>
                <a:close/>
              </a:path>
              <a:path w="701675" h="123189">
                <a:moveTo>
                  <a:pt x="32257" y="104863"/>
                </a:moveTo>
                <a:lnTo>
                  <a:pt x="9283" y="104863"/>
                </a:lnTo>
                <a:lnTo>
                  <a:pt x="9283" y="43116"/>
                </a:lnTo>
                <a:lnTo>
                  <a:pt x="2514" y="43116"/>
                </a:lnTo>
                <a:lnTo>
                  <a:pt x="0" y="40601"/>
                </a:lnTo>
                <a:lnTo>
                  <a:pt x="0" y="29057"/>
                </a:lnTo>
                <a:lnTo>
                  <a:pt x="2514" y="26542"/>
                </a:lnTo>
                <a:lnTo>
                  <a:pt x="27203" y="26542"/>
                </a:lnTo>
                <a:lnTo>
                  <a:pt x="29730" y="29057"/>
                </a:lnTo>
                <a:lnTo>
                  <a:pt x="29730" y="34759"/>
                </a:lnTo>
                <a:lnTo>
                  <a:pt x="72882" y="34759"/>
                </a:lnTo>
                <a:lnTo>
                  <a:pt x="73069" y="34901"/>
                </a:lnTo>
                <a:lnTo>
                  <a:pt x="78247" y="44310"/>
                </a:lnTo>
                <a:lnTo>
                  <a:pt x="38087" y="44310"/>
                </a:lnTo>
                <a:lnTo>
                  <a:pt x="31584" y="49364"/>
                </a:lnTo>
                <a:lnTo>
                  <a:pt x="31584" y="69418"/>
                </a:lnTo>
                <a:lnTo>
                  <a:pt x="35966" y="77520"/>
                </a:lnTo>
                <a:lnTo>
                  <a:pt x="77870" y="77520"/>
                </a:lnTo>
                <a:lnTo>
                  <a:pt x="72389" y="86747"/>
                </a:lnTo>
                <a:lnTo>
                  <a:pt x="69709" y="88658"/>
                </a:lnTo>
                <a:lnTo>
                  <a:pt x="31991" y="88658"/>
                </a:lnTo>
                <a:lnTo>
                  <a:pt x="32058" y="89458"/>
                </a:lnTo>
                <a:lnTo>
                  <a:pt x="32257" y="91046"/>
                </a:lnTo>
                <a:lnTo>
                  <a:pt x="32257" y="104863"/>
                </a:lnTo>
                <a:close/>
              </a:path>
              <a:path w="701675" h="123189">
                <a:moveTo>
                  <a:pt x="77870" y="77520"/>
                </a:moveTo>
                <a:lnTo>
                  <a:pt x="52158" y="77520"/>
                </a:lnTo>
                <a:lnTo>
                  <a:pt x="58407" y="71678"/>
                </a:lnTo>
                <a:lnTo>
                  <a:pt x="58407" y="50952"/>
                </a:lnTo>
                <a:lnTo>
                  <a:pt x="52959" y="44310"/>
                </a:lnTo>
                <a:lnTo>
                  <a:pt x="78247" y="44310"/>
                </a:lnTo>
                <a:lnTo>
                  <a:pt x="79298" y="46220"/>
                </a:lnTo>
                <a:lnTo>
                  <a:pt x="81495" y="60782"/>
                </a:lnTo>
                <a:lnTo>
                  <a:pt x="79076" y="75489"/>
                </a:lnTo>
                <a:lnTo>
                  <a:pt x="77870" y="77520"/>
                </a:lnTo>
                <a:close/>
              </a:path>
              <a:path w="701675" h="123189">
                <a:moveTo>
                  <a:pt x="49644" y="96481"/>
                </a:moveTo>
                <a:lnTo>
                  <a:pt x="39027" y="96481"/>
                </a:lnTo>
                <a:lnTo>
                  <a:pt x="32918" y="89458"/>
                </a:lnTo>
                <a:lnTo>
                  <a:pt x="32257" y="88658"/>
                </a:lnTo>
                <a:lnTo>
                  <a:pt x="69709" y="88658"/>
                </a:lnTo>
                <a:lnTo>
                  <a:pt x="62293" y="93947"/>
                </a:lnTo>
                <a:lnTo>
                  <a:pt x="49644" y="96481"/>
                </a:lnTo>
                <a:close/>
              </a:path>
              <a:path w="701675" h="123189">
                <a:moveTo>
                  <a:pt x="38353" y="121437"/>
                </a:moveTo>
                <a:lnTo>
                  <a:pt x="3187" y="121437"/>
                </a:lnTo>
                <a:lnTo>
                  <a:pt x="660" y="118922"/>
                </a:lnTo>
                <a:lnTo>
                  <a:pt x="660" y="107378"/>
                </a:lnTo>
                <a:lnTo>
                  <a:pt x="3187" y="104863"/>
                </a:lnTo>
                <a:lnTo>
                  <a:pt x="38353" y="104863"/>
                </a:lnTo>
                <a:lnTo>
                  <a:pt x="40881" y="107378"/>
                </a:lnTo>
                <a:lnTo>
                  <a:pt x="40881" y="118922"/>
                </a:lnTo>
                <a:lnTo>
                  <a:pt x="38353" y="121437"/>
                </a:lnTo>
                <a:close/>
              </a:path>
              <a:path w="701675" h="123189">
                <a:moveTo>
                  <a:pt x="111099" y="94894"/>
                </a:moveTo>
                <a:lnTo>
                  <a:pt x="94640" y="94894"/>
                </a:lnTo>
                <a:lnTo>
                  <a:pt x="92113" y="92367"/>
                </a:lnTo>
                <a:lnTo>
                  <a:pt x="92113" y="16573"/>
                </a:lnTo>
                <a:lnTo>
                  <a:pt x="85344" y="16573"/>
                </a:lnTo>
                <a:lnTo>
                  <a:pt x="82829" y="14046"/>
                </a:lnTo>
                <a:lnTo>
                  <a:pt x="82829" y="2514"/>
                </a:lnTo>
                <a:lnTo>
                  <a:pt x="85344" y="0"/>
                </a:lnTo>
                <a:lnTo>
                  <a:pt x="112560" y="0"/>
                </a:lnTo>
                <a:lnTo>
                  <a:pt x="115087" y="2514"/>
                </a:lnTo>
                <a:lnTo>
                  <a:pt x="115087" y="29857"/>
                </a:lnTo>
                <a:lnTo>
                  <a:pt x="114887" y="31445"/>
                </a:lnTo>
                <a:lnTo>
                  <a:pt x="114820" y="32245"/>
                </a:lnTo>
                <a:lnTo>
                  <a:pt x="152381" y="32245"/>
                </a:lnTo>
                <a:lnTo>
                  <a:pt x="155898" y="34901"/>
                </a:lnTo>
                <a:lnTo>
                  <a:pt x="161076" y="44310"/>
                </a:lnTo>
                <a:lnTo>
                  <a:pt x="120929" y="44310"/>
                </a:lnTo>
                <a:lnTo>
                  <a:pt x="114414" y="49364"/>
                </a:lnTo>
                <a:lnTo>
                  <a:pt x="114414" y="69418"/>
                </a:lnTo>
                <a:lnTo>
                  <a:pt x="118795" y="77520"/>
                </a:lnTo>
                <a:lnTo>
                  <a:pt x="160699" y="77520"/>
                </a:lnTo>
                <a:lnTo>
                  <a:pt x="155219" y="86747"/>
                </a:lnTo>
                <a:lnTo>
                  <a:pt x="154961" y="86931"/>
                </a:lnTo>
                <a:lnTo>
                  <a:pt x="113626" y="86931"/>
                </a:lnTo>
                <a:lnTo>
                  <a:pt x="113626" y="92367"/>
                </a:lnTo>
                <a:lnTo>
                  <a:pt x="111099" y="94894"/>
                </a:lnTo>
                <a:close/>
              </a:path>
              <a:path w="701675" h="123189">
                <a:moveTo>
                  <a:pt x="152381" y="32245"/>
                </a:moveTo>
                <a:lnTo>
                  <a:pt x="115087" y="32245"/>
                </a:lnTo>
                <a:lnTo>
                  <a:pt x="115747" y="31445"/>
                </a:lnTo>
                <a:lnTo>
                  <a:pt x="121450" y="24955"/>
                </a:lnTo>
                <a:lnTo>
                  <a:pt x="133527" y="24955"/>
                </a:lnTo>
                <a:lnTo>
                  <a:pt x="146183" y="27565"/>
                </a:lnTo>
                <a:lnTo>
                  <a:pt x="152381" y="32245"/>
                </a:lnTo>
                <a:close/>
              </a:path>
              <a:path w="701675" h="123189">
                <a:moveTo>
                  <a:pt x="160699" y="77520"/>
                </a:moveTo>
                <a:lnTo>
                  <a:pt x="134988" y="77520"/>
                </a:lnTo>
                <a:lnTo>
                  <a:pt x="141236" y="71678"/>
                </a:lnTo>
                <a:lnTo>
                  <a:pt x="141236" y="50952"/>
                </a:lnTo>
                <a:lnTo>
                  <a:pt x="135788" y="44310"/>
                </a:lnTo>
                <a:lnTo>
                  <a:pt x="161076" y="44310"/>
                </a:lnTo>
                <a:lnTo>
                  <a:pt x="162127" y="46220"/>
                </a:lnTo>
                <a:lnTo>
                  <a:pt x="164325" y="60782"/>
                </a:lnTo>
                <a:lnTo>
                  <a:pt x="161905" y="75489"/>
                </a:lnTo>
                <a:lnTo>
                  <a:pt x="160699" y="77520"/>
                </a:lnTo>
                <a:close/>
              </a:path>
              <a:path w="701675" h="123189">
                <a:moveTo>
                  <a:pt x="132473" y="96481"/>
                </a:moveTo>
                <a:lnTo>
                  <a:pt x="118668" y="96481"/>
                </a:lnTo>
                <a:lnTo>
                  <a:pt x="114414" y="87858"/>
                </a:lnTo>
                <a:lnTo>
                  <a:pt x="113893" y="86931"/>
                </a:lnTo>
                <a:lnTo>
                  <a:pt x="154961" y="86931"/>
                </a:lnTo>
                <a:lnTo>
                  <a:pt x="145122" y="93947"/>
                </a:lnTo>
                <a:lnTo>
                  <a:pt x="132473" y="96481"/>
                </a:lnTo>
                <a:close/>
              </a:path>
              <a:path w="701675" h="123189">
                <a:moveTo>
                  <a:pt x="201498" y="78308"/>
                </a:moveTo>
                <a:lnTo>
                  <a:pt x="178536" y="78308"/>
                </a:lnTo>
                <a:lnTo>
                  <a:pt x="178536" y="16573"/>
                </a:lnTo>
                <a:lnTo>
                  <a:pt x="171767" y="16573"/>
                </a:lnTo>
                <a:lnTo>
                  <a:pt x="169240" y="14046"/>
                </a:lnTo>
                <a:lnTo>
                  <a:pt x="169240" y="2514"/>
                </a:lnTo>
                <a:lnTo>
                  <a:pt x="171767" y="0"/>
                </a:lnTo>
                <a:lnTo>
                  <a:pt x="198970" y="0"/>
                </a:lnTo>
                <a:lnTo>
                  <a:pt x="201498" y="2514"/>
                </a:lnTo>
                <a:lnTo>
                  <a:pt x="201498" y="33439"/>
                </a:lnTo>
                <a:lnTo>
                  <a:pt x="201231" y="35559"/>
                </a:lnTo>
                <a:lnTo>
                  <a:pt x="201231" y="35826"/>
                </a:lnTo>
                <a:lnTo>
                  <a:pt x="243271" y="35826"/>
                </a:lnTo>
                <a:lnTo>
                  <a:pt x="244993" y="38441"/>
                </a:lnTo>
                <a:lnTo>
                  <a:pt x="246139" y="45770"/>
                </a:lnTo>
                <a:lnTo>
                  <a:pt x="206273" y="45770"/>
                </a:lnTo>
                <a:lnTo>
                  <a:pt x="201498" y="54800"/>
                </a:lnTo>
                <a:lnTo>
                  <a:pt x="201498" y="78308"/>
                </a:lnTo>
                <a:close/>
              </a:path>
              <a:path w="701675" h="123189">
                <a:moveTo>
                  <a:pt x="243271" y="35826"/>
                </a:moveTo>
                <a:lnTo>
                  <a:pt x="201498" y="35826"/>
                </a:lnTo>
                <a:lnTo>
                  <a:pt x="205346" y="29057"/>
                </a:lnTo>
                <a:lnTo>
                  <a:pt x="213309" y="24955"/>
                </a:lnTo>
                <a:lnTo>
                  <a:pt x="222338" y="24955"/>
                </a:lnTo>
                <a:lnTo>
                  <a:pt x="231998" y="26250"/>
                </a:lnTo>
                <a:lnTo>
                  <a:pt x="239790" y="30541"/>
                </a:lnTo>
                <a:lnTo>
                  <a:pt x="243271" y="35826"/>
                </a:lnTo>
                <a:close/>
              </a:path>
              <a:path w="701675" h="123189">
                <a:moveTo>
                  <a:pt x="252996" y="94894"/>
                </a:moveTo>
                <a:lnTo>
                  <a:pt x="226453" y="94894"/>
                </a:lnTo>
                <a:lnTo>
                  <a:pt x="223926" y="92367"/>
                </a:lnTo>
                <a:lnTo>
                  <a:pt x="223926" y="48425"/>
                </a:lnTo>
                <a:lnTo>
                  <a:pt x="221411" y="45770"/>
                </a:lnTo>
                <a:lnTo>
                  <a:pt x="246139" y="45770"/>
                </a:lnTo>
                <a:lnTo>
                  <a:pt x="246888" y="50558"/>
                </a:lnTo>
                <a:lnTo>
                  <a:pt x="246888" y="78308"/>
                </a:lnTo>
                <a:lnTo>
                  <a:pt x="252996" y="78308"/>
                </a:lnTo>
                <a:lnTo>
                  <a:pt x="255524" y="80835"/>
                </a:lnTo>
                <a:lnTo>
                  <a:pt x="255524" y="92367"/>
                </a:lnTo>
                <a:lnTo>
                  <a:pt x="252996" y="94894"/>
                </a:lnTo>
                <a:close/>
              </a:path>
              <a:path w="701675" h="123189">
                <a:moveTo>
                  <a:pt x="207606" y="94894"/>
                </a:moveTo>
                <a:lnTo>
                  <a:pt x="172427" y="94894"/>
                </a:lnTo>
                <a:lnTo>
                  <a:pt x="169900" y="92367"/>
                </a:lnTo>
                <a:lnTo>
                  <a:pt x="169900" y="80835"/>
                </a:lnTo>
                <a:lnTo>
                  <a:pt x="172427" y="78308"/>
                </a:lnTo>
                <a:lnTo>
                  <a:pt x="207606" y="78308"/>
                </a:lnTo>
                <a:lnTo>
                  <a:pt x="210121" y="80835"/>
                </a:lnTo>
                <a:lnTo>
                  <a:pt x="210121" y="92367"/>
                </a:lnTo>
                <a:lnTo>
                  <a:pt x="207606" y="94894"/>
                </a:lnTo>
                <a:close/>
              </a:path>
              <a:path w="701675" h="123189">
                <a:moveTo>
                  <a:pt x="281800" y="94894"/>
                </a:moveTo>
                <a:lnTo>
                  <a:pt x="265074" y="94894"/>
                </a:lnTo>
                <a:lnTo>
                  <a:pt x="262559" y="92367"/>
                </a:lnTo>
                <a:lnTo>
                  <a:pt x="262559" y="75653"/>
                </a:lnTo>
                <a:lnTo>
                  <a:pt x="265074" y="73139"/>
                </a:lnTo>
                <a:lnTo>
                  <a:pt x="281800" y="73139"/>
                </a:lnTo>
                <a:lnTo>
                  <a:pt x="284327" y="75653"/>
                </a:lnTo>
                <a:lnTo>
                  <a:pt x="284327" y="92367"/>
                </a:lnTo>
                <a:lnTo>
                  <a:pt x="281800" y="94894"/>
                </a:lnTo>
                <a:close/>
              </a:path>
              <a:path w="701675" h="123189">
                <a:moveTo>
                  <a:pt x="329450" y="92900"/>
                </a:moveTo>
                <a:lnTo>
                  <a:pt x="321487" y="92900"/>
                </a:lnTo>
                <a:lnTo>
                  <a:pt x="307976" y="89979"/>
                </a:lnTo>
                <a:lnTo>
                  <a:pt x="298373" y="82288"/>
                </a:lnTo>
                <a:lnTo>
                  <a:pt x="292609" y="71292"/>
                </a:lnTo>
                <a:lnTo>
                  <a:pt x="290690" y="58521"/>
                </a:lnTo>
                <a:lnTo>
                  <a:pt x="292569" y="45942"/>
                </a:lnTo>
                <a:lnTo>
                  <a:pt x="298257" y="35218"/>
                </a:lnTo>
                <a:lnTo>
                  <a:pt x="307829" y="27755"/>
                </a:lnTo>
                <a:lnTo>
                  <a:pt x="321360" y="24955"/>
                </a:lnTo>
                <a:lnTo>
                  <a:pt x="328396" y="24955"/>
                </a:lnTo>
                <a:lnTo>
                  <a:pt x="337426" y="27470"/>
                </a:lnTo>
                <a:lnTo>
                  <a:pt x="341274" y="33832"/>
                </a:lnTo>
                <a:lnTo>
                  <a:pt x="369811" y="33832"/>
                </a:lnTo>
                <a:lnTo>
                  <a:pt x="369811" y="40601"/>
                </a:lnTo>
                <a:lnTo>
                  <a:pt x="367284" y="43116"/>
                </a:lnTo>
                <a:lnTo>
                  <a:pt x="361708" y="43116"/>
                </a:lnTo>
                <a:lnTo>
                  <a:pt x="361708" y="44056"/>
                </a:lnTo>
                <a:lnTo>
                  <a:pt x="317906" y="44056"/>
                </a:lnTo>
                <a:lnTo>
                  <a:pt x="313791" y="49898"/>
                </a:lnTo>
                <a:lnTo>
                  <a:pt x="313791" y="66230"/>
                </a:lnTo>
                <a:lnTo>
                  <a:pt x="317779" y="73799"/>
                </a:lnTo>
                <a:lnTo>
                  <a:pt x="361708" y="73799"/>
                </a:lnTo>
                <a:lnTo>
                  <a:pt x="361708" y="84404"/>
                </a:lnTo>
                <a:lnTo>
                  <a:pt x="338620" y="84404"/>
                </a:lnTo>
                <a:lnTo>
                  <a:pt x="334632" y="89979"/>
                </a:lnTo>
                <a:lnTo>
                  <a:pt x="329450" y="92900"/>
                </a:lnTo>
                <a:close/>
              </a:path>
              <a:path w="701675" h="123189">
                <a:moveTo>
                  <a:pt x="369811" y="33832"/>
                </a:moveTo>
                <a:lnTo>
                  <a:pt x="341541" y="33832"/>
                </a:lnTo>
                <a:lnTo>
                  <a:pt x="341541" y="29057"/>
                </a:lnTo>
                <a:lnTo>
                  <a:pt x="344055" y="26542"/>
                </a:lnTo>
                <a:lnTo>
                  <a:pt x="367284" y="26542"/>
                </a:lnTo>
                <a:lnTo>
                  <a:pt x="369811" y="29057"/>
                </a:lnTo>
                <a:lnTo>
                  <a:pt x="369811" y="33832"/>
                </a:lnTo>
                <a:close/>
              </a:path>
              <a:path w="701675" h="123189">
                <a:moveTo>
                  <a:pt x="361708" y="73799"/>
                </a:moveTo>
                <a:lnTo>
                  <a:pt x="332905" y="73799"/>
                </a:lnTo>
                <a:lnTo>
                  <a:pt x="339280" y="70738"/>
                </a:lnTo>
                <a:lnTo>
                  <a:pt x="339280" y="46710"/>
                </a:lnTo>
                <a:lnTo>
                  <a:pt x="332905" y="44056"/>
                </a:lnTo>
                <a:lnTo>
                  <a:pt x="361708" y="44056"/>
                </a:lnTo>
                <a:lnTo>
                  <a:pt x="361708" y="73799"/>
                </a:lnTo>
                <a:close/>
              </a:path>
              <a:path w="701675" h="123189">
                <a:moveTo>
                  <a:pt x="358344" y="104330"/>
                </a:moveTo>
                <a:lnTo>
                  <a:pt x="331177" y="104330"/>
                </a:lnTo>
                <a:lnTo>
                  <a:pt x="338747" y="101142"/>
                </a:lnTo>
                <a:lnTo>
                  <a:pt x="338747" y="86131"/>
                </a:lnTo>
                <a:lnTo>
                  <a:pt x="338886" y="84404"/>
                </a:lnTo>
                <a:lnTo>
                  <a:pt x="361708" y="84404"/>
                </a:lnTo>
                <a:lnTo>
                  <a:pt x="361708" y="88658"/>
                </a:lnTo>
                <a:lnTo>
                  <a:pt x="358344" y="104330"/>
                </a:lnTo>
                <a:close/>
              </a:path>
              <a:path w="701675" h="123189">
                <a:moveTo>
                  <a:pt x="323088" y="122758"/>
                </a:moveTo>
                <a:lnTo>
                  <a:pt x="316445" y="122758"/>
                </a:lnTo>
                <a:lnTo>
                  <a:pt x="309283" y="121437"/>
                </a:lnTo>
                <a:lnTo>
                  <a:pt x="303441" y="119316"/>
                </a:lnTo>
                <a:lnTo>
                  <a:pt x="299186" y="117855"/>
                </a:lnTo>
                <a:lnTo>
                  <a:pt x="297992" y="114414"/>
                </a:lnTo>
                <a:lnTo>
                  <a:pt x="299593" y="110299"/>
                </a:lnTo>
                <a:lnTo>
                  <a:pt x="301180" y="106324"/>
                </a:lnTo>
                <a:lnTo>
                  <a:pt x="302780" y="102069"/>
                </a:lnTo>
                <a:lnTo>
                  <a:pt x="305828" y="101142"/>
                </a:lnTo>
                <a:lnTo>
                  <a:pt x="310070" y="102336"/>
                </a:lnTo>
                <a:lnTo>
                  <a:pt x="313524" y="103403"/>
                </a:lnTo>
                <a:lnTo>
                  <a:pt x="318046" y="104330"/>
                </a:lnTo>
                <a:lnTo>
                  <a:pt x="358344" y="104330"/>
                </a:lnTo>
                <a:lnTo>
                  <a:pt x="358304" y="104514"/>
                </a:lnTo>
                <a:lnTo>
                  <a:pt x="349413" y="115066"/>
                </a:lnTo>
                <a:lnTo>
                  <a:pt x="337014" y="120939"/>
                </a:lnTo>
                <a:lnTo>
                  <a:pt x="323088" y="122758"/>
                </a:lnTo>
                <a:close/>
              </a:path>
              <a:path w="701675" h="123189">
                <a:moveTo>
                  <a:pt x="413613" y="96481"/>
                </a:moveTo>
                <a:lnTo>
                  <a:pt x="398486" y="93931"/>
                </a:lnTo>
                <a:lnTo>
                  <a:pt x="386170" y="86717"/>
                </a:lnTo>
                <a:lnTo>
                  <a:pt x="377885" y="75495"/>
                </a:lnTo>
                <a:lnTo>
                  <a:pt x="374853" y="60921"/>
                </a:lnTo>
                <a:lnTo>
                  <a:pt x="377883" y="46226"/>
                </a:lnTo>
                <a:lnTo>
                  <a:pt x="386153" y="34871"/>
                </a:lnTo>
                <a:lnTo>
                  <a:pt x="398427" y="27549"/>
                </a:lnTo>
                <a:lnTo>
                  <a:pt x="413473" y="24955"/>
                </a:lnTo>
                <a:lnTo>
                  <a:pt x="428681" y="27549"/>
                </a:lnTo>
                <a:lnTo>
                  <a:pt x="441039" y="34871"/>
                </a:lnTo>
                <a:lnTo>
                  <a:pt x="447743" y="44043"/>
                </a:lnTo>
                <a:lnTo>
                  <a:pt x="405244" y="44043"/>
                </a:lnTo>
                <a:lnTo>
                  <a:pt x="398081" y="50558"/>
                </a:lnTo>
                <a:lnTo>
                  <a:pt x="398081" y="71145"/>
                </a:lnTo>
                <a:lnTo>
                  <a:pt x="405244" y="77381"/>
                </a:lnTo>
                <a:lnTo>
                  <a:pt x="447949" y="77381"/>
                </a:lnTo>
                <a:lnTo>
                  <a:pt x="441056" y="86717"/>
                </a:lnTo>
                <a:lnTo>
                  <a:pt x="428740" y="93931"/>
                </a:lnTo>
                <a:lnTo>
                  <a:pt x="413613" y="96481"/>
                </a:lnTo>
                <a:close/>
              </a:path>
              <a:path w="701675" h="123189">
                <a:moveTo>
                  <a:pt x="447949" y="77381"/>
                </a:moveTo>
                <a:lnTo>
                  <a:pt x="421970" y="77381"/>
                </a:lnTo>
                <a:lnTo>
                  <a:pt x="429145" y="71145"/>
                </a:lnTo>
                <a:lnTo>
                  <a:pt x="429145" y="50558"/>
                </a:lnTo>
                <a:lnTo>
                  <a:pt x="421970" y="44043"/>
                </a:lnTo>
                <a:lnTo>
                  <a:pt x="447743" y="44043"/>
                </a:lnTo>
                <a:lnTo>
                  <a:pt x="449339" y="46226"/>
                </a:lnTo>
                <a:lnTo>
                  <a:pt x="452373" y="60921"/>
                </a:lnTo>
                <a:lnTo>
                  <a:pt x="449341" y="75495"/>
                </a:lnTo>
                <a:lnTo>
                  <a:pt x="447949" y="77381"/>
                </a:lnTo>
                <a:close/>
              </a:path>
              <a:path w="701675" h="123189">
                <a:moveTo>
                  <a:pt x="505472" y="94894"/>
                </a:moveTo>
                <a:lnTo>
                  <a:pt x="482104" y="94894"/>
                </a:lnTo>
                <a:lnTo>
                  <a:pt x="479577" y="93027"/>
                </a:lnTo>
                <a:lnTo>
                  <a:pt x="478256" y="89319"/>
                </a:lnTo>
                <a:lnTo>
                  <a:pt x="461264" y="43116"/>
                </a:lnTo>
                <a:lnTo>
                  <a:pt x="456082" y="43116"/>
                </a:lnTo>
                <a:lnTo>
                  <a:pt x="453567" y="40601"/>
                </a:lnTo>
                <a:lnTo>
                  <a:pt x="453567" y="29057"/>
                </a:lnTo>
                <a:lnTo>
                  <a:pt x="456082" y="26542"/>
                </a:lnTo>
                <a:lnTo>
                  <a:pt x="487413" y="26542"/>
                </a:lnTo>
                <a:lnTo>
                  <a:pt x="489940" y="29057"/>
                </a:lnTo>
                <a:lnTo>
                  <a:pt x="489940" y="40601"/>
                </a:lnTo>
                <a:lnTo>
                  <a:pt x="487680" y="42722"/>
                </a:lnTo>
                <a:lnTo>
                  <a:pt x="483831" y="43116"/>
                </a:lnTo>
                <a:lnTo>
                  <a:pt x="492988" y="71920"/>
                </a:lnTo>
                <a:lnTo>
                  <a:pt x="493443" y="75653"/>
                </a:lnTo>
                <a:lnTo>
                  <a:pt x="493522" y="76834"/>
                </a:lnTo>
                <a:lnTo>
                  <a:pt x="513912" y="76834"/>
                </a:lnTo>
                <a:lnTo>
                  <a:pt x="509320" y="89319"/>
                </a:lnTo>
                <a:lnTo>
                  <a:pt x="507987" y="93027"/>
                </a:lnTo>
                <a:lnTo>
                  <a:pt x="505472" y="94894"/>
                </a:lnTo>
                <a:close/>
              </a:path>
              <a:path w="701675" h="123189">
                <a:moveTo>
                  <a:pt x="513912" y="76834"/>
                </a:moveTo>
                <a:lnTo>
                  <a:pt x="494055" y="76834"/>
                </a:lnTo>
                <a:lnTo>
                  <a:pt x="494132" y="75653"/>
                </a:lnTo>
                <a:lnTo>
                  <a:pt x="494576" y="71920"/>
                </a:lnTo>
                <a:lnTo>
                  <a:pt x="495909" y="67805"/>
                </a:lnTo>
                <a:lnTo>
                  <a:pt x="503745" y="43116"/>
                </a:lnTo>
                <a:lnTo>
                  <a:pt x="499897" y="42722"/>
                </a:lnTo>
                <a:lnTo>
                  <a:pt x="497636" y="40601"/>
                </a:lnTo>
                <a:lnTo>
                  <a:pt x="497636" y="29057"/>
                </a:lnTo>
                <a:lnTo>
                  <a:pt x="500151" y="26542"/>
                </a:lnTo>
                <a:lnTo>
                  <a:pt x="531482" y="26542"/>
                </a:lnTo>
                <a:lnTo>
                  <a:pt x="534009" y="29057"/>
                </a:lnTo>
                <a:lnTo>
                  <a:pt x="534009" y="40601"/>
                </a:lnTo>
                <a:lnTo>
                  <a:pt x="531482" y="43116"/>
                </a:lnTo>
                <a:lnTo>
                  <a:pt x="526313" y="43116"/>
                </a:lnTo>
                <a:lnTo>
                  <a:pt x="513912" y="76834"/>
                </a:lnTo>
                <a:close/>
              </a:path>
              <a:path w="701675" h="123189">
                <a:moveTo>
                  <a:pt x="551789" y="94894"/>
                </a:moveTo>
                <a:lnTo>
                  <a:pt x="535063" y="94894"/>
                </a:lnTo>
                <a:lnTo>
                  <a:pt x="532549" y="92367"/>
                </a:lnTo>
                <a:lnTo>
                  <a:pt x="532549" y="75653"/>
                </a:lnTo>
                <a:lnTo>
                  <a:pt x="535063" y="73139"/>
                </a:lnTo>
                <a:lnTo>
                  <a:pt x="551789" y="73139"/>
                </a:lnTo>
                <a:lnTo>
                  <a:pt x="554316" y="75653"/>
                </a:lnTo>
                <a:lnTo>
                  <a:pt x="554316" y="92367"/>
                </a:lnTo>
                <a:lnTo>
                  <a:pt x="551789" y="94894"/>
                </a:lnTo>
                <a:close/>
              </a:path>
              <a:path w="701675" h="123189">
                <a:moveTo>
                  <a:pt x="585508" y="94894"/>
                </a:moveTo>
                <a:lnTo>
                  <a:pt x="569048" y="94894"/>
                </a:lnTo>
                <a:lnTo>
                  <a:pt x="566521" y="92367"/>
                </a:lnTo>
                <a:lnTo>
                  <a:pt x="566521" y="16573"/>
                </a:lnTo>
                <a:lnTo>
                  <a:pt x="559752" y="16573"/>
                </a:lnTo>
                <a:lnTo>
                  <a:pt x="557237" y="14046"/>
                </a:lnTo>
                <a:lnTo>
                  <a:pt x="557237" y="2514"/>
                </a:lnTo>
                <a:lnTo>
                  <a:pt x="559752" y="0"/>
                </a:lnTo>
                <a:lnTo>
                  <a:pt x="586968" y="0"/>
                </a:lnTo>
                <a:lnTo>
                  <a:pt x="589495" y="2514"/>
                </a:lnTo>
                <a:lnTo>
                  <a:pt x="589495" y="29857"/>
                </a:lnTo>
                <a:lnTo>
                  <a:pt x="589296" y="31445"/>
                </a:lnTo>
                <a:lnTo>
                  <a:pt x="589229" y="32245"/>
                </a:lnTo>
                <a:lnTo>
                  <a:pt x="626789" y="32245"/>
                </a:lnTo>
                <a:lnTo>
                  <a:pt x="630307" y="34901"/>
                </a:lnTo>
                <a:lnTo>
                  <a:pt x="635485" y="44310"/>
                </a:lnTo>
                <a:lnTo>
                  <a:pt x="595325" y="44310"/>
                </a:lnTo>
                <a:lnTo>
                  <a:pt x="588822" y="49364"/>
                </a:lnTo>
                <a:lnTo>
                  <a:pt x="588822" y="69418"/>
                </a:lnTo>
                <a:lnTo>
                  <a:pt x="593204" y="77520"/>
                </a:lnTo>
                <a:lnTo>
                  <a:pt x="635108" y="77520"/>
                </a:lnTo>
                <a:lnTo>
                  <a:pt x="629627" y="86747"/>
                </a:lnTo>
                <a:lnTo>
                  <a:pt x="629369" y="86931"/>
                </a:lnTo>
                <a:lnTo>
                  <a:pt x="588035" y="86931"/>
                </a:lnTo>
                <a:lnTo>
                  <a:pt x="588035" y="92367"/>
                </a:lnTo>
                <a:lnTo>
                  <a:pt x="585508" y="94894"/>
                </a:lnTo>
                <a:close/>
              </a:path>
              <a:path w="701675" h="123189">
                <a:moveTo>
                  <a:pt x="626789" y="32245"/>
                </a:moveTo>
                <a:lnTo>
                  <a:pt x="589495" y="32245"/>
                </a:lnTo>
                <a:lnTo>
                  <a:pt x="590156" y="31445"/>
                </a:lnTo>
                <a:lnTo>
                  <a:pt x="595858" y="24955"/>
                </a:lnTo>
                <a:lnTo>
                  <a:pt x="607936" y="24955"/>
                </a:lnTo>
                <a:lnTo>
                  <a:pt x="620592" y="27565"/>
                </a:lnTo>
                <a:lnTo>
                  <a:pt x="626789" y="32245"/>
                </a:lnTo>
                <a:close/>
              </a:path>
              <a:path w="701675" h="123189">
                <a:moveTo>
                  <a:pt x="635108" y="77520"/>
                </a:moveTo>
                <a:lnTo>
                  <a:pt x="609396" y="77520"/>
                </a:lnTo>
                <a:lnTo>
                  <a:pt x="615645" y="71678"/>
                </a:lnTo>
                <a:lnTo>
                  <a:pt x="615645" y="50952"/>
                </a:lnTo>
                <a:lnTo>
                  <a:pt x="610196" y="44310"/>
                </a:lnTo>
                <a:lnTo>
                  <a:pt x="635485" y="44310"/>
                </a:lnTo>
                <a:lnTo>
                  <a:pt x="636536" y="46220"/>
                </a:lnTo>
                <a:lnTo>
                  <a:pt x="638733" y="60782"/>
                </a:lnTo>
                <a:lnTo>
                  <a:pt x="636314" y="75489"/>
                </a:lnTo>
                <a:lnTo>
                  <a:pt x="635108" y="77520"/>
                </a:lnTo>
                <a:close/>
              </a:path>
              <a:path w="701675" h="123189">
                <a:moveTo>
                  <a:pt x="606882" y="96481"/>
                </a:moveTo>
                <a:lnTo>
                  <a:pt x="593077" y="96481"/>
                </a:lnTo>
                <a:lnTo>
                  <a:pt x="588822" y="87858"/>
                </a:lnTo>
                <a:lnTo>
                  <a:pt x="588302" y="86931"/>
                </a:lnTo>
                <a:lnTo>
                  <a:pt x="629369" y="86931"/>
                </a:lnTo>
                <a:lnTo>
                  <a:pt x="619531" y="93947"/>
                </a:lnTo>
                <a:lnTo>
                  <a:pt x="606882" y="96481"/>
                </a:lnTo>
                <a:close/>
              </a:path>
              <a:path w="701675" h="123189">
                <a:moveTo>
                  <a:pt x="701649" y="42329"/>
                </a:moveTo>
                <a:lnTo>
                  <a:pt x="677227" y="42329"/>
                </a:lnTo>
                <a:lnTo>
                  <a:pt x="679488" y="35293"/>
                </a:lnTo>
                <a:lnTo>
                  <a:pt x="686790" y="25882"/>
                </a:lnTo>
                <a:lnTo>
                  <a:pt x="700062" y="25882"/>
                </a:lnTo>
                <a:lnTo>
                  <a:pt x="701649" y="28397"/>
                </a:lnTo>
                <a:lnTo>
                  <a:pt x="701649" y="42329"/>
                </a:lnTo>
                <a:close/>
              </a:path>
              <a:path w="701675" h="123189">
                <a:moveTo>
                  <a:pt x="678154" y="78308"/>
                </a:moveTo>
                <a:lnTo>
                  <a:pt x="655193" y="78308"/>
                </a:lnTo>
                <a:lnTo>
                  <a:pt x="655193" y="43129"/>
                </a:lnTo>
                <a:lnTo>
                  <a:pt x="648423" y="43129"/>
                </a:lnTo>
                <a:lnTo>
                  <a:pt x="645909" y="40601"/>
                </a:lnTo>
                <a:lnTo>
                  <a:pt x="645909" y="29057"/>
                </a:lnTo>
                <a:lnTo>
                  <a:pt x="648423" y="26542"/>
                </a:lnTo>
                <a:lnTo>
                  <a:pt x="674446" y="26542"/>
                </a:lnTo>
                <a:lnTo>
                  <a:pt x="676960" y="29057"/>
                </a:lnTo>
                <a:lnTo>
                  <a:pt x="676960" y="42329"/>
                </a:lnTo>
                <a:lnTo>
                  <a:pt x="701649" y="42329"/>
                </a:lnTo>
                <a:lnTo>
                  <a:pt x="701649" y="45377"/>
                </a:lnTo>
                <a:lnTo>
                  <a:pt x="699135" y="47904"/>
                </a:lnTo>
                <a:lnTo>
                  <a:pt x="694359" y="47904"/>
                </a:lnTo>
                <a:lnTo>
                  <a:pt x="687236" y="49531"/>
                </a:lnTo>
                <a:lnTo>
                  <a:pt x="682175" y="53946"/>
                </a:lnTo>
                <a:lnTo>
                  <a:pt x="679156" y="60452"/>
                </a:lnTo>
                <a:lnTo>
                  <a:pt x="678154" y="68351"/>
                </a:lnTo>
                <a:lnTo>
                  <a:pt x="678154" y="78308"/>
                </a:lnTo>
                <a:close/>
              </a:path>
              <a:path w="701675" h="123189">
                <a:moveTo>
                  <a:pt x="684923" y="94894"/>
                </a:moveTo>
                <a:lnTo>
                  <a:pt x="648423" y="94894"/>
                </a:lnTo>
                <a:lnTo>
                  <a:pt x="645909" y="92367"/>
                </a:lnTo>
                <a:lnTo>
                  <a:pt x="645909" y="80835"/>
                </a:lnTo>
                <a:lnTo>
                  <a:pt x="648423" y="78308"/>
                </a:lnTo>
                <a:lnTo>
                  <a:pt x="684923" y="78308"/>
                </a:lnTo>
                <a:lnTo>
                  <a:pt x="687451" y="80835"/>
                </a:lnTo>
                <a:lnTo>
                  <a:pt x="687451" y="92367"/>
                </a:lnTo>
                <a:lnTo>
                  <a:pt x="684923" y="94894"/>
                </a:lnTo>
                <a:close/>
              </a:path>
            </a:pathLst>
          </a:custGeom>
          <a:solidFill>
            <a:srgbClr val="782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476687" y="0"/>
            <a:ext cx="660400" cy="442595"/>
          </a:xfrm>
          <a:custGeom>
            <a:avLst/>
            <a:gdLst/>
            <a:ahLst/>
            <a:cxnLst/>
            <a:rect l="l" t="t" r="r" b="b"/>
            <a:pathLst>
              <a:path w="660400" h="442595">
                <a:moveTo>
                  <a:pt x="358063" y="442525"/>
                </a:moveTo>
                <a:lnTo>
                  <a:pt x="301441" y="425424"/>
                </a:lnTo>
                <a:lnTo>
                  <a:pt x="269488" y="391037"/>
                </a:lnTo>
                <a:lnTo>
                  <a:pt x="256935" y="349092"/>
                </a:lnTo>
                <a:lnTo>
                  <a:pt x="256705" y="342347"/>
                </a:lnTo>
                <a:lnTo>
                  <a:pt x="256705" y="244557"/>
                </a:lnTo>
                <a:lnTo>
                  <a:pt x="101371" y="244557"/>
                </a:lnTo>
                <a:lnTo>
                  <a:pt x="61952" y="236673"/>
                </a:lnTo>
                <a:lnTo>
                  <a:pt x="29725" y="215185"/>
                </a:lnTo>
                <a:lnTo>
                  <a:pt x="7979" y="183339"/>
                </a:lnTo>
                <a:lnTo>
                  <a:pt x="0" y="144379"/>
                </a:lnTo>
                <a:lnTo>
                  <a:pt x="401" y="135428"/>
                </a:lnTo>
                <a:lnTo>
                  <a:pt x="17364" y="88339"/>
                </a:lnTo>
                <a:lnTo>
                  <a:pt x="52086" y="56865"/>
                </a:lnTo>
                <a:lnTo>
                  <a:pt x="94522" y="44432"/>
                </a:lnTo>
                <a:lnTo>
                  <a:pt x="101371" y="44202"/>
                </a:lnTo>
                <a:lnTo>
                  <a:pt x="200647" y="44202"/>
                </a:lnTo>
                <a:lnTo>
                  <a:pt x="200647" y="0"/>
                </a:lnTo>
              </a:path>
              <a:path w="660400" h="442595">
                <a:moveTo>
                  <a:pt x="603060" y="0"/>
                </a:moveTo>
                <a:lnTo>
                  <a:pt x="630343" y="18194"/>
                </a:lnTo>
                <a:lnTo>
                  <a:pt x="652090" y="50041"/>
                </a:lnTo>
                <a:lnTo>
                  <a:pt x="660069" y="88995"/>
                </a:lnTo>
                <a:lnTo>
                  <a:pt x="659668" y="97948"/>
                </a:lnTo>
                <a:lnTo>
                  <a:pt x="642705" y="145042"/>
                </a:lnTo>
                <a:lnTo>
                  <a:pt x="607983" y="176522"/>
                </a:lnTo>
                <a:lnTo>
                  <a:pt x="565547" y="188944"/>
                </a:lnTo>
                <a:lnTo>
                  <a:pt x="558698" y="189172"/>
                </a:lnTo>
                <a:lnTo>
                  <a:pt x="459422" y="189172"/>
                </a:lnTo>
                <a:lnTo>
                  <a:pt x="459422" y="342347"/>
                </a:lnTo>
                <a:lnTo>
                  <a:pt x="451445" y="381301"/>
                </a:lnTo>
                <a:lnTo>
                  <a:pt x="429702" y="413148"/>
                </a:lnTo>
                <a:lnTo>
                  <a:pt x="397480" y="434639"/>
                </a:lnTo>
                <a:lnTo>
                  <a:pt x="358063" y="442525"/>
                </a:lnTo>
              </a:path>
            </a:pathLst>
          </a:custGeom>
          <a:ln w="24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450640" y="3414955"/>
            <a:ext cx="693420" cy="711200"/>
          </a:xfrm>
          <a:custGeom>
            <a:avLst/>
            <a:gdLst/>
            <a:ahLst/>
            <a:cxnLst/>
            <a:rect l="l" t="t" r="r" b="b"/>
            <a:pathLst>
              <a:path w="693420" h="711200">
                <a:moveTo>
                  <a:pt x="385533" y="710641"/>
                </a:moveTo>
                <a:lnTo>
                  <a:pt x="347814" y="703884"/>
                </a:lnTo>
                <a:lnTo>
                  <a:pt x="305681" y="675511"/>
                </a:lnTo>
                <a:lnTo>
                  <a:pt x="281063" y="631088"/>
                </a:lnTo>
                <a:lnTo>
                  <a:pt x="277152" y="602259"/>
                </a:lnTo>
                <a:lnTo>
                  <a:pt x="277152" y="494004"/>
                </a:lnTo>
                <a:lnTo>
                  <a:pt x="108369" y="494004"/>
                </a:lnTo>
                <a:lnTo>
                  <a:pt x="66227" y="485474"/>
                </a:lnTo>
                <a:lnTo>
                  <a:pt x="31776" y="462226"/>
                </a:lnTo>
                <a:lnTo>
                  <a:pt x="8529" y="427771"/>
                </a:lnTo>
                <a:lnTo>
                  <a:pt x="0" y="385622"/>
                </a:lnTo>
                <a:lnTo>
                  <a:pt x="425" y="375950"/>
                </a:lnTo>
                <a:lnTo>
                  <a:pt x="18524" y="325037"/>
                </a:lnTo>
                <a:lnTo>
                  <a:pt x="55634" y="290961"/>
                </a:lnTo>
                <a:lnTo>
                  <a:pt x="93745" y="278236"/>
                </a:lnTo>
                <a:lnTo>
                  <a:pt x="108369" y="277240"/>
                </a:lnTo>
                <a:lnTo>
                  <a:pt x="216623" y="277240"/>
                </a:lnTo>
                <a:lnTo>
                  <a:pt x="216623" y="108381"/>
                </a:lnTo>
                <a:lnTo>
                  <a:pt x="225155" y="66233"/>
                </a:lnTo>
                <a:lnTo>
                  <a:pt x="248407" y="31778"/>
                </a:lnTo>
                <a:lnTo>
                  <a:pt x="282862" y="8530"/>
                </a:lnTo>
                <a:lnTo>
                  <a:pt x="325005" y="0"/>
                </a:lnTo>
                <a:lnTo>
                  <a:pt x="334658" y="425"/>
                </a:lnTo>
                <a:lnTo>
                  <a:pt x="385600" y="18527"/>
                </a:lnTo>
                <a:lnTo>
                  <a:pt x="419742" y="55751"/>
                </a:lnTo>
                <a:lnTo>
                  <a:pt x="432409" y="93843"/>
                </a:lnTo>
                <a:lnTo>
                  <a:pt x="433387" y="108381"/>
                </a:lnTo>
                <a:lnTo>
                  <a:pt x="433387" y="216636"/>
                </a:lnTo>
                <a:lnTo>
                  <a:pt x="602170" y="216636"/>
                </a:lnTo>
                <a:lnTo>
                  <a:pt x="644313" y="225166"/>
                </a:lnTo>
                <a:lnTo>
                  <a:pt x="678768" y="248415"/>
                </a:lnTo>
                <a:lnTo>
                  <a:pt x="693359" y="270035"/>
                </a:lnTo>
              </a:path>
              <a:path w="693420" h="711200">
                <a:moveTo>
                  <a:pt x="693359" y="382994"/>
                </a:moveTo>
                <a:lnTo>
                  <a:pt x="654905" y="419679"/>
                </a:lnTo>
                <a:lnTo>
                  <a:pt x="616804" y="432404"/>
                </a:lnTo>
                <a:lnTo>
                  <a:pt x="602170" y="433400"/>
                </a:lnTo>
                <a:lnTo>
                  <a:pt x="493915" y="433400"/>
                </a:lnTo>
                <a:lnTo>
                  <a:pt x="493915" y="602259"/>
                </a:lnTo>
                <a:lnTo>
                  <a:pt x="485385" y="644407"/>
                </a:lnTo>
                <a:lnTo>
                  <a:pt x="462137" y="678862"/>
                </a:lnTo>
                <a:lnTo>
                  <a:pt x="427682" y="702111"/>
                </a:lnTo>
                <a:lnTo>
                  <a:pt x="385533" y="710641"/>
                </a:lnTo>
              </a:path>
            </a:pathLst>
          </a:custGeom>
          <a:ln w="248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405907" y="1036972"/>
            <a:ext cx="534035" cy="534035"/>
          </a:xfrm>
          <a:custGeom>
            <a:avLst/>
            <a:gdLst/>
            <a:ahLst/>
            <a:cxnLst/>
            <a:rect l="l" t="t" r="r" b="b"/>
            <a:pathLst>
              <a:path w="534034" h="534035">
                <a:moveTo>
                  <a:pt x="243204" y="0"/>
                </a:moveTo>
                <a:lnTo>
                  <a:pt x="214168" y="5877"/>
                </a:lnTo>
                <a:lnTo>
                  <a:pt x="190433" y="21896"/>
                </a:lnTo>
                <a:lnTo>
                  <a:pt x="174417" y="45632"/>
                </a:lnTo>
                <a:lnTo>
                  <a:pt x="168541" y="74663"/>
                </a:lnTo>
                <a:lnTo>
                  <a:pt x="168541" y="215696"/>
                </a:lnTo>
                <a:lnTo>
                  <a:pt x="67919" y="215696"/>
                </a:lnTo>
                <a:lnTo>
                  <a:pt x="24171" y="235391"/>
                </a:lnTo>
                <a:lnTo>
                  <a:pt x="2636" y="270668"/>
                </a:lnTo>
                <a:lnTo>
                  <a:pt x="0" y="290372"/>
                </a:lnTo>
                <a:lnTo>
                  <a:pt x="5876" y="319403"/>
                </a:lnTo>
                <a:lnTo>
                  <a:pt x="21891" y="343139"/>
                </a:lnTo>
                <a:lnTo>
                  <a:pt x="45627" y="359158"/>
                </a:lnTo>
                <a:lnTo>
                  <a:pt x="74663" y="365036"/>
                </a:lnTo>
                <a:lnTo>
                  <a:pt x="215633" y="365036"/>
                </a:lnTo>
                <a:lnTo>
                  <a:pt x="215633" y="465607"/>
                </a:lnTo>
                <a:lnTo>
                  <a:pt x="235284" y="509371"/>
                </a:lnTo>
                <a:lnTo>
                  <a:pt x="270628" y="530952"/>
                </a:lnTo>
                <a:lnTo>
                  <a:pt x="290296" y="533577"/>
                </a:lnTo>
                <a:lnTo>
                  <a:pt x="319332" y="527701"/>
                </a:lnTo>
                <a:lnTo>
                  <a:pt x="343068" y="511686"/>
                </a:lnTo>
                <a:lnTo>
                  <a:pt x="359083" y="487950"/>
                </a:lnTo>
                <a:lnTo>
                  <a:pt x="364959" y="458914"/>
                </a:lnTo>
                <a:lnTo>
                  <a:pt x="364959" y="317881"/>
                </a:lnTo>
                <a:lnTo>
                  <a:pt x="465581" y="317881"/>
                </a:lnTo>
                <a:lnTo>
                  <a:pt x="509335" y="298186"/>
                </a:lnTo>
                <a:lnTo>
                  <a:pt x="530870" y="262909"/>
                </a:lnTo>
                <a:lnTo>
                  <a:pt x="533501" y="243217"/>
                </a:lnTo>
                <a:lnTo>
                  <a:pt x="527625" y="214179"/>
                </a:lnTo>
                <a:lnTo>
                  <a:pt x="511609" y="190439"/>
                </a:lnTo>
                <a:lnTo>
                  <a:pt x="487874" y="174419"/>
                </a:lnTo>
                <a:lnTo>
                  <a:pt x="458838" y="168541"/>
                </a:lnTo>
                <a:lnTo>
                  <a:pt x="317868" y="168541"/>
                </a:lnTo>
                <a:lnTo>
                  <a:pt x="317868" y="67970"/>
                </a:lnTo>
                <a:lnTo>
                  <a:pt x="298216" y="24206"/>
                </a:lnTo>
                <a:lnTo>
                  <a:pt x="262873" y="2625"/>
                </a:lnTo>
                <a:lnTo>
                  <a:pt x="249856" y="292"/>
                </a:lnTo>
                <a:lnTo>
                  <a:pt x="243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425815" y="4754581"/>
            <a:ext cx="572135" cy="389890"/>
          </a:xfrm>
          <a:custGeom>
            <a:avLst/>
            <a:gdLst/>
            <a:ahLst/>
            <a:cxnLst/>
            <a:rect l="l" t="t" r="r" b="b"/>
            <a:pathLst>
              <a:path w="572134" h="389889">
                <a:moveTo>
                  <a:pt x="25677" y="389820"/>
                </a:moveTo>
                <a:lnTo>
                  <a:pt x="7003" y="360966"/>
                </a:lnTo>
                <a:lnTo>
                  <a:pt x="0" y="324891"/>
                </a:lnTo>
                <a:lnTo>
                  <a:pt x="346" y="316666"/>
                </a:lnTo>
                <a:lnTo>
                  <a:pt x="15112" y="273185"/>
                </a:lnTo>
                <a:lnTo>
                  <a:pt x="45532" y="243950"/>
                </a:lnTo>
                <a:lnTo>
                  <a:pt x="80886" y="232130"/>
                </a:lnTo>
                <a:lnTo>
                  <a:pt x="88963" y="232130"/>
                </a:lnTo>
                <a:lnTo>
                  <a:pt x="172821" y="232130"/>
                </a:lnTo>
                <a:lnTo>
                  <a:pt x="172821" y="92760"/>
                </a:lnTo>
                <a:lnTo>
                  <a:pt x="179823" y="56691"/>
                </a:lnTo>
                <a:lnTo>
                  <a:pt x="198905" y="27201"/>
                </a:lnTo>
                <a:lnTo>
                  <a:pt x="227187" y="7301"/>
                </a:lnTo>
                <a:lnTo>
                  <a:pt x="261785" y="0"/>
                </a:lnTo>
                <a:lnTo>
                  <a:pt x="269760" y="368"/>
                </a:lnTo>
                <a:lnTo>
                  <a:pt x="311681" y="15966"/>
                </a:lnTo>
                <a:lnTo>
                  <a:pt x="339629" y="47867"/>
                </a:lnTo>
                <a:lnTo>
                  <a:pt x="350761" y="84493"/>
                </a:lnTo>
                <a:lnTo>
                  <a:pt x="350761" y="92760"/>
                </a:lnTo>
                <a:lnTo>
                  <a:pt x="350761" y="181381"/>
                </a:lnTo>
                <a:lnTo>
                  <a:pt x="482892" y="181381"/>
                </a:lnTo>
                <a:lnTo>
                  <a:pt x="517489" y="188683"/>
                </a:lnTo>
                <a:lnTo>
                  <a:pt x="545771" y="208583"/>
                </a:lnTo>
                <a:lnTo>
                  <a:pt x="564854" y="238072"/>
                </a:lnTo>
                <a:lnTo>
                  <a:pt x="571855" y="274142"/>
                </a:lnTo>
                <a:lnTo>
                  <a:pt x="571508" y="282374"/>
                </a:lnTo>
                <a:lnTo>
                  <a:pt x="556748" y="325849"/>
                </a:lnTo>
                <a:lnTo>
                  <a:pt x="526322" y="355088"/>
                </a:lnTo>
                <a:lnTo>
                  <a:pt x="490981" y="366903"/>
                </a:lnTo>
                <a:lnTo>
                  <a:pt x="482892" y="366903"/>
                </a:lnTo>
                <a:lnTo>
                  <a:pt x="399033" y="366903"/>
                </a:lnTo>
                <a:lnTo>
                  <a:pt x="399033" y="389820"/>
                </a:lnTo>
              </a:path>
            </a:pathLst>
          </a:custGeom>
          <a:ln w="24815">
            <a:solidFill>
              <a:srgbClr val="782A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478000" y="2805753"/>
            <a:ext cx="409575" cy="414655"/>
          </a:xfrm>
          <a:custGeom>
            <a:avLst/>
            <a:gdLst/>
            <a:ahLst/>
            <a:cxnLst/>
            <a:rect l="l" t="t" r="r" b="b"/>
            <a:pathLst>
              <a:path w="409575" h="414655">
                <a:moveTo>
                  <a:pt x="193421" y="0"/>
                </a:moveTo>
                <a:lnTo>
                  <a:pt x="186588" y="0"/>
                </a:lnTo>
                <a:lnTo>
                  <a:pt x="164312" y="4561"/>
                </a:lnTo>
                <a:lnTo>
                  <a:pt x="146099" y="16994"/>
                </a:lnTo>
                <a:lnTo>
                  <a:pt x="133808" y="35420"/>
                </a:lnTo>
                <a:lnTo>
                  <a:pt x="129298" y="57962"/>
                </a:lnTo>
                <a:lnTo>
                  <a:pt x="129298" y="167436"/>
                </a:lnTo>
                <a:lnTo>
                  <a:pt x="52108" y="167436"/>
                </a:lnTo>
                <a:lnTo>
                  <a:pt x="9795" y="192998"/>
                </a:lnTo>
                <a:lnTo>
                  <a:pt x="0" y="218465"/>
                </a:lnTo>
                <a:lnTo>
                  <a:pt x="0" y="225399"/>
                </a:lnTo>
                <a:lnTo>
                  <a:pt x="4507" y="247934"/>
                </a:lnTo>
                <a:lnTo>
                  <a:pt x="16794" y="266357"/>
                </a:lnTo>
                <a:lnTo>
                  <a:pt x="35002" y="278788"/>
                </a:lnTo>
                <a:lnTo>
                  <a:pt x="57277" y="283349"/>
                </a:lnTo>
                <a:lnTo>
                  <a:pt x="165430" y="283349"/>
                </a:lnTo>
                <a:lnTo>
                  <a:pt x="165430" y="361429"/>
                </a:lnTo>
                <a:lnTo>
                  <a:pt x="190681" y="404274"/>
                </a:lnTo>
                <a:lnTo>
                  <a:pt x="215861" y="414185"/>
                </a:lnTo>
                <a:lnTo>
                  <a:pt x="222707" y="414185"/>
                </a:lnTo>
                <a:lnTo>
                  <a:pt x="244981" y="409623"/>
                </a:lnTo>
                <a:lnTo>
                  <a:pt x="263190" y="397190"/>
                </a:lnTo>
                <a:lnTo>
                  <a:pt x="275476" y="378764"/>
                </a:lnTo>
                <a:lnTo>
                  <a:pt x="279984" y="356222"/>
                </a:lnTo>
                <a:lnTo>
                  <a:pt x="279984" y="246748"/>
                </a:lnTo>
                <a:lnTo>
                  <a:pt x="357187" y="246748"/>
                </a:lnTo>
                <a:lnTo>
                  <a:pt x="399492" y="221186"/>
                </a:lnTo>
                <a:lnTo>
                  <a:pt x="409282" y="195719"/>
                </a:lnTo>
                <a:lnTo>
                  <a:pt x="409282" y="188785"/>
                </a:lnTo>
                <a:lnTo>
                  <a:pt x="404774" y="166250"/>
                </a:lnTo>
                <a:lnTo>
                  <a:pt x="392488" y="147828"/>
                </a:lnTo>
                <a:lnTo>
                  <a:pt x="374280" y="135396"/>
                </a:lnTo>
                <a:lnTo>
                  <a:pt x="352005" y="130835"/>
                </a:lnTo>
                <a:lnTo>
                  <a:pt x="243865" y="130835"/>
                </a:lnTo>
                <a:lnTo>
                  <a:pt x="243865" y="52755"/>
                </a:lnTo>
                <a:lnTo>
                  <a:pt x="218606" y="9905"/>
                </a:lnTo>
                <a:lnTo>
                  <a:pt x="200126" y="1219"/>
                </a:lnTo>
                <a:lnTo>
                  <a:pt x="193421" y="0"/>
                </a:lnTo>
                <a:close/>
              </a:path>
            </a:pathLst>
          </a:custGeom>
          <a:solidFill>
            <a:srgbClr val="782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26663" y="2524522"/>
            <a:ext cx="292735" cy="278130"/>
          </a:xfrm>
          <a:custGeom>
            <a:avLst/>
            <a:gdLst/>
            <a:ahLst/>
            <a:cxnLst/>
            <a:rect l="l" t="t" r="r" b="b"/>
            <a:pathLst>
              <a:path w="292734" h="278130">
                <a:moveTo>
                  <a:pt x="138061" y="0"/>
                </a:moveTo>
                <a:lnTo>
                  <a:pt x="133184" y="0"/>
                </a:lnTo>
                <a:lnTo>
                  <a:pt x="117279" y="3059"/>
                </a:lnTo>
                <a:lnTo>
                  <a:pt x="104279" y="11399"/>
                </a:lnTo>
                <a:lnTo>
                  <a:pt x="95508" y="23761"/>
                </a:lnTo>
                <a:lnTo>
                  <a:pt x="92290" y="38887"/>
                </a:lnTo>
                <a:lnTo>
                  <a:pt x="92290" y="112331"/>
                </a:lnTo>
                <a:lnTo>
                  <a:pt x="37198" y="112331"/>
                </a:lnTo>
                <a:lnTo>
                  <a:pt x="2552" y="137655"/>
                </a:lnTo>
                <a:lnTo>
                  <a:pt x="0" y="146557"/>
                </a:lnTo>
                <a:lnTo>
                  <a:pt x="0" y="151218"/>
                </a:lnTo>
                <a:lnTo>
                  <a:pt x="3217" y="166339"/>
                </a:lnTo>
                <a:lnTo>
                  <a:pt x="11987" y="178701"/>
                </a:lnTo>
                <a:lnTo>
                  <a:pt x="24983" y="187044"/>
                </a:lnTo>
                <a:lnTo>
                  <a:pt x="40881" y="190106"/>
                </a:lnTo>
                <a:lnTo>
                  <a:pt x="118071" y="190106"/>
                </a:lnTo>
                <a:lnTo>
                  <a:pt x="118071" y="242481"/>
                </a:lnTo>
                <a:lnTo>
                  <a:pt x="144741" y="275450"/>
                </a:lnTo>
                <a:lnTo>
                  <a:pt x="154076" y="277875"/>
                </a:lnTo>
                <a:lnTo>
                  <a:pt x="158965" y="277875"/>
                </a:lnTo>
                <a:lnTo>
                  <a:pt x="174863" y="274814"/>
                </a:lnTo>
                <a:lnTo>
                  <a:pt x="187859" y="266471"/>
                </a:lnTo>
                <a:lnTo>
                  <a:pt x="196629" y="254108"/>
                </a:lnTo>
                <a:lnTo>
                  <a:pt x="199847" y="238988"/>
                </a:lnTo>
                <a:lnTo>
                  <a:pt x="199847" y="165544"/>
                </a:lnTo>
                <a:lnTo>
                  <a:pt x="254952" y="165544"/>
                </a:lnTo>
                <a:lnTo>
                  <a:pt x="289585" y="140207"/>
                </a:lnTo>
                <a:lnTo>
                  <a:pt x="292150" y="131305"/>
                </a:lnTo>
                <a:lnTo>
                  <a:pt x="292150" y="126657"/>
                </a:lnTo>
                <a:lnTo>
                  <a:pt x="288931" y="111536"/>
                </a:lnTo>
                <a:lnTo>
                  <a:pt x="280157" y="99174"/>
                </a:lnTo>
                <a:lnTo>
                  <a:pt x="267156" y="90831"/>
                </a:lnTo>
                <a:lnTo>
                  <a:pt x="251256" y="87769"/>
                </a:lnTo>
                <a:lnTo>
                  <a:pt x="174066" y="87769"/>
                </a:lnTo>
                <a:lnTo>
                  <a:pt x="174066" y="35394"/>
                </a:lnTo>
                <a:lnTo>
                  <a:pt x="147408" y="2425"/>
                </a:lnTo>
                <a:lnTo>
                  <a:pt x="142849" y="812"/>
                </a:lnTo>
                <a:lnTo>
                  <a:pt x="138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590431" y="1712675"/>
            <a:ext cx="553720" cy="581660"/>
          </a:xfrm>
          <a:custGeom>
            <a:avLst/>
            <a:gdLst/>
            <a:ahLst/>
            <a:cxnLst/>
            <a:rect l="l" t="t" r="r" b="b"/>
            <a:pathLst>
              <a:path w="553720" h="581660">
                <a:moveTo>
                  <a:pt x="330263" y="581520"/>
                </a:moveTo>
                <a:lnTo>
                  <a:pt x="277218" y="566025"/>
                </a:lnTo>
                <a:lnTo>
                  <a:pt x="247153" y="534715"/>
                </a:lnTo>
                <a:lnTo>
                  <a:pt x="235076" y="498462"/>
                </a:lnTo>
                <a:lnTo>
                  <a:pt x="235076" y="490207"/>
                </a:lnTo>
                <a:lnTo>
                  <a:pt x="235076" y="406552"/>
                </a:lnTo>
                <a:lnTo>
                  <a:pt x="95199" y="406552"/>
                </a:lnTo>
                <a:lnTo>
                  <a:pt x="58180" y="399364"/>
                </a:lnTo>
                <a:lnTo>
                  <a:pt x="27916" y="379774"/>
                </a:lnTo>
                <a:lnTo>
                  <a:pt x="7493" y="350745"/>
                </a:lnTo>
                <a:lnTo>
                  <a:pt x="0" y="315239"/>
                </a:lnTo>
                <a:lnTo>
                  <a:pt x="380" y="307035"/>
                </a:lnTo>
                <a:lnTo>
                  <a:pt x="16397" y="264020"/>
                </a:lnTo>
                <a:lnTo>
                  <a:pt x="49030" y="235391"/>
                </a:lnTo>
                <a:lnTo>
                  <a:pt x="88797" y="224133"/>
                </a:lnTo>
                <a:lnTo>
                  <a:pt x="95199" y="223926"/>
                </a:lnTo>
                <a:lnTo>
                  <a:pt x="183743" y="223926"/>
                </a:lnTo>
                <a:lnTo>
                  <a:pt x="183743" y="91312"/>
                </a:lnTo>
                <a:lnTo>
                  <a:pt x="191235" y="55801"/>
                </a:lnTo>
                <a:lnTo>
                  <a:pt x="211653" y="26773"/>
                </a:lnTo>
                <a:lnTo>
                  <a:pt x="241913" y="7186"/>
                </a:lnTo>
                <a:lnTo>
                  <a:pt x="278930" y="0"/>
                </a:lnTo>
                <a:lnTo>
                  <a:pt x="287352" y="354"/>
                </a:lnTo>
                <a:lnTo>
                  <a:pt x="331974" y="15496"/>
                </a:lnTo>
                <a:lnTo>
                  <a:pt x="362040" y="46809"/>
                </a:lnTo>
                <a:lnTo>
                  <a:pt x="374116" y="83057"/>
                </a:lnTo>
                <a:lnTo>
                  <a:pt x="374116" y="91312"/>
                </a:lnTo>
                <a:lnTo>
                  <a:pt x="374116" y="174980"/>
                </a:lnTo>
                <a:lnTo>
                  <a:pt x="513994" y="174980"/>
                </a:lnTo>
                <a:lnTo>
                  <a:pt x="551013" y="182166"/>
                </a:lnTo>
                <a:lnTo>
                  <a:pt x="553569" y="183821"/>
                </a:lnTo>
              </a:path>
              <a:path w="553720" h="581660">
                <a:moveTo>
                  <a:pt x="553569" y="348712"/>
                </a:moveTo>
                <a:lnTo>
                  <a:pt x="513994" y="357593"/>
                </a:lnTo>
                <a:lnTo>
                  <a:pt x="425449" y="357593"/>
                </a:lnTo>
                <a:lnTo>
                  <a:pt x="425449" y="490207"/>
                </a:lnTo>
                <a:lnTo>
                  <a:pt x="417958" y="525718"/>
                </a:lnTo>
                <a:lnTo>
                  <a:pt x="397540" y="554747"/>
                </a:lnTo>
                <a:lnTo>
                  <a:pt x="367280" y="574333"/>
                </a:lnTo>
                <a:lnTo>
                  <a:pt x="330263" y="581520"/>
                </a:lnTo>
              </a:path>
            </a:pathLst>
          </a:custGeom>
          <a:ln w="275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739079" y="4358924"/>
            <a:ext cx="306705" cy="291465"/>
          </a:xfrm>
          <a:custGeom>
            <a:avLst/>
            <a:gdLst/>
            <a:ahLst/>
            <a:cxnLst/>
            <a:rect l="l" t="t" r="r" b="b"/>
            <a:pathLst>
              <a:path w="306704" h="291464">
                <a:moveTo>
                  <a:pt x="144716" y="0"/>
                </a:moveTo>
                <a:lnTo>
                  <a:pt x="139598" y="0"/>
                </a:lnTo>
                <a:lnTo>
                  <a:pt x="122930" y="3208"/>
                </a:lnTo>
                <a:lnTo>
                  <a:pt x="109304" y="11952"/>
                </a:lnTo>
                <a:lnTo>
                  <a:pt x="100109" y="24908"/>
                </a:lnTo>
                <a:lnTo>
                  <a:pt x="96735" y="40754"/>
                </a:lnTo>
                <a:lnTo>
                  <a:pt x="96735" y="117741"/>
                </a:lnTo>
                <a:lnTo>
                  <a:pt x="38989" y="117741"/>
                </a:lnTo>
                <a:lnTo>
                  <a:pt x="2679" y="144297"/>
                </a:lnTo>
                <a:lnTo>
                  <a:pt x="0" y="153631"/>
                </a:lnTo>
                <a:lnTo>
                  <a:pt x="0" y="158508"/>
                </a:lnTo>
                <a:lnTo>
                  <a:pt x="3373" y="174354"/>
                </a:lnTo>
                <a:lnTo>
                  <a:pt x="12568" y="187310"/>
                </a:lnTo>
                <a:lnTo>
                  <a:pt x="26194" y="196054"/>
                </a:lnTo>
                <a:lnTo>
                  <a:pt x="42862" y="199263"/>
                </a:lnTo>
                <a:lnTo>
                  <a:pt x="123761" y="199263"/>
                </a:lnTo>
                <a:lnTo>
                  <a:pt x="123761" y="254165"/>
                </a:lnTo>
                <a:lnTo>
                  <a:pt x="151714" y="288721"/>
                </a:lnTo>
                <a:lnTo>
                  <a:pt x="161505" y="291261"/>
                </a:lnTo>
                <a:lnTo>
                  <a:pt x="166624" y="291261"/>
                </a:lnTo>
                <a:lnTo>
                  <a:pt x="183292" y="288053"/>
                </a:lnTo>
                <a:lnTo>
                  <a:pt x="196918" y="279309"/>
                </a:lnTo>
                <a:lnTo>
                  <a:pt x="206112" y="266353"/>
                </a:lnTo>
                <a:lnTo>
                  <a:pt x="209486" y="250507"/>
                </a:lnTo>
                <a:lnTo>
                  <a:pt x="209486" y="173520"/>
                </a:lnTo>
                <a:lnTo>
                  <a:pt x="267233" y="173520"/>
                </a:lnTo>
                <a:lnTo>
                  <a:pt x="303530" y="146977"/>
                </a:lnTo>
                <a:lnTo>
                  <a:pt x="306222" y="137642"/>
                </a:lnTo>
                <a:lnTo>
                  <a:pt x="306222" y="132765"/>
                </a:lnTo>
                <a:lnTo>
                  <a:pt x="302848" y="116912"/>
                </a:lnTo>
                <a:lnTo>
                  <a:pt x="293654" y="103952"/>
                </a:lnTo>
                <a:lnTo>
                  <a:pt x="280028" y="95207"/>
                </a:lnTo>
                <a:lnTo>
                  <a:pt x="263359" y="91998"/>
                </a:lnTo>
                <a:lnTo>
                  <a:pt x="182448" y="91998"/>
                </a:lnTo>
                <a:lnTo>
                  <a:pt x="182448" y="37096"/>
                </a:lnTo>
                <a:lnTo>
                  <a:pt x="154508" y="2540"/>
                </a:lnTo>
                <a:lnTo>
                  <a:pt x="149733" y="863"/>
                </a:lnTo>
                <a:lnTo>
                  <a:pt x="144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758135" y="641784"/>
            <a:ext cx="357505" cy="339725"/>
          </a:xfrm>
          <a:custGeom>
            <a:avLst/>
            <a:gdLst/>
            <a:ahLst/>
            <a:cxnLst/>
            <a:rect l="l" t="t" r="r" b="b"/>
            <a:pathLst>
              <a:path w="357504" h="339725">
                <a:moveTo>
                  <a:pt x="168770" y="0"/>
                </a:moveTo>
                <a:lnTo>
                  <a:pt x="162801" y="0"/>
                </a:lnTo>
                <a:lnTo>
                  <a:pt x="143364" y="3741"/>
                </a:lnTo>
                <a:lnTo>
                  <a:pt x="127473" y="13938"/>
                </a:lnTo>
                <a:lnTo>
                  <a:pt x="116749" y="29050"/>
                </a:lnTo>
                <a:lnTo>
                  <a:pt x="112814" y="47536"/>
                </a:lnTo>
                <a:lnTo>
                  <a:pt x="112814" y="137312"/>
                </a:lnTo>
                <a:lnTo>
                  <a:pt x="45466" y="137312"/>
                </a:lnTo>
                <a:lnTo>
                  <a:pt x="8542" y="158279"/>
                </a:lnTo>
                <a:lnTo>
                  <a:pt x="0" y="179171"/>
                </a:lnTo>
                <a:lnTo>
                  <a:pt x="0" y="184848"/>
                </a:lnTo>
                <a:lnTo>
                  <a:pt x="3933" y="203334"/>
                </a:lnTo>
                <a:lnTo>
                  <a:pt x="14652" y="218446"/>
                </a:lnTo>
                <a:lnTo>
                  <a:pt x="30539" y="228643"/>
                </a:lnTo>
                <a:lnTo>
                  <a:pt x="49974" y="232384"/>
                </a:lnTo>
                <a:lnTo>
                  <a:pt x="144335" y="232384"/>
                </a:lnTo>
                <a:lnTo>
                  <a:pt x="144335" y="296418"/>
                </a:lnTo>
                <a:lnTo>
                  <a:pt x="166378" y="331564"/>
                </a:lnTo>
                <a:lnTo>
                  <a:pt x="188353" y="339686"/>
                </a:lnTo>
                <a:lnTo>
                  <a:pt x="194322" y="339686"/>
                </a:lnTo>
                <a:lnTo>
                  <a:pt x="213759" y="335945"/>
                </a:lnTo>
                <a:lnTo>
                  <a:pt x="229650" y="325748"/>
                </a:lnTo>
                <a:lnTo>
                  <a:pt x="240374" y="310636"/>
                </a:lnTo>
                <a:lnTo>
                  <a:pt x="244309" y="292150"/>
                </a:lnTo>
                <a:lnTo>
                  <a:pt x="244309" y="202361"/>
                </a:lnTo>
                <a:lnTo>
                  <a:pt x="311658" y="202361"/>
                </a:lnTo>
                <a:lnTo>
                  <a:pt x="348581" y="181407"/>
                </a:lnTo>
                <a:lnTo>
                  <a:pt x="357124" y="160515"/>
                </a:lnTo>
                <a:lnTo>
                  <a:pt x="357124" y="154838"/>
                </a:lnTo>
                <a:lnTo>
                  <a:pt x="353190" y="136352"/>
                </a:lnTo>
                <a:lnTo>
                  <a:pt x="342471" y="121240"/>
                </a:lnTo>
                <a:lnTo>
                  <a:pt x="326584" y="111043"/>
                </a:lnTo>
                <a:lnTo>
                  <a:pt x="307149" y="107302"/>
                </a:lnTo>
                <a:lnTo>
                  <a:pt x="212788" y="107302"/>
                </a:lnTo>
                <a:lnTo>
                  <a:pt x="212788" y="43268"/>
                </a:lnTo>
                <a:lnTo>
                  <a:pt x="190745" y="8122"/>
                </a:lnTo>
                <a:lnTo>
                  <a:pt x="174625" y="990"/>
                </a:lnTo>
                <a:lnTo>
                  <a:pt x="168770" y="0"/>
                </a:lnTo>
                <a:close/>
              </a:path>
            </a:pathLst>
          </a:custGeom>
          <a:solidFill>
            <a:srgbClr val="782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7940" y="4232874"/>
            <a:ext cx="155346" cy="14776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0548" y="526166"/>
            <a:ext cx="185483" cy="176428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97935" y="2353725"/>
            <a:ext cx="241147" cy="2293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782A90"/>
                </a:solidFill>
                <a:latin typeface="Roboto Slab Black"/>
                <a:cs typeface="Roboto Slab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89360"/>
            <a:ext cx="2103120" cy="276999"/>
          </a:xfrm>
        </p:spPr>
        <p:txBody>
          <a:bodyPr/>
          <a:lstStyle/>
          <a:p>
            <a:fld id="{869534D8-9406-4C0E-8C3D-9EB7AC4F59FF}" type="datetimeFigureOut">
              <a:rPr lang="pt-BR" smtClean="0"/>
              <a:pPr/>
              <a:t>13/05/2024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08960" y="4789360"/>
            <a:ext cx="2926080" cy="276999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83680" y="4789360"/>
            <a:ext cx="2103120" cy="276999"/>
          </a:xfrm>
        </p:spPr>
        <p:txBody>
          <a:bodyPr/>
          <a:lstStyle/>
          <a:p>
            <a:fld id="{905E5F23-517B-4B97-B17F-CDFAE85A732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03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2529" y="1321644"/>
            <a:ext cx="401894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782A90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5188" y="1509678"/>
            <a:ext cx="7553622" cy="2562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Roboto Slab Black"/>
          <a:ea typeface="+mj-ea"/>
          <a:cs typeface="Roboto Slab Black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wmf"/><Relationship Id="rId7" Type="http://schemas.openxmlformats.org/officeDocument/2006/relationships/image" Target="../media/image13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4B7B60B-9A66-E928-AE82-8F188838683E}"/>
              </a:ext>
            </a:extLst>
          </p:cNvPr>
          <p:cNvSpPr/>
          <p:nvPr/>
        </p:nvSpPr>
        <p:spPr>
          <a:xfrm>
            <a:off x="0" y="0"/>
            <a:ext cx="9143999" cy="5149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8725A4A-F370-C645-FD7A-C5D189255C04}"/>
              </a:ext>
            </a:extLst>
          </p:cNvPr>
          <p:cNvSpPr/>
          <p:nvPr/>
        </p:nvSpPr>
        <p:spPr>
          <a:xfrm>
            <a:off x="457200" y="4567793"/>
            <a:ext cx="15710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BE2C73-8CF8-5E05-3078-440E949D262D}"/>
              </a:ext>
            </a:extLst>
          </p:cNvPr>
          <p:cNvSpPr txBox="1"/>
          <p:nvPr/>
        </p:nvSpPr>
        <p:spPr>
          <a:xfrm>
            <a:off x="457200" y="4567793"/>
            <a:ext cx="157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pbh.gov.br/</a:t>
            </a:r>
            <a:r>
              <a:rPr lang="pt-BR" b="1" dirty="0" err="1">
                <a:solidFill>
                  <a:srgbClr val="C00000"/>
                </a:solidFill>
              </a:rPr>
              <a:t>slu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E3B390A-964D-175F-9B97-FDC0403E9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05" y="1671191"/>
            <a:ext cx="7046990" cy="180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8">
            <a:extLst>
              <a:ext uri="{FF2B5EF4-FFF2-40B4-BE49-F238E27FC236}">
                <a16:creationId xmlns:a16="http://schemas.microsoft.com/office/drawing/2014/main" id="{77330305-3198-4474-B6B5-6CCD06BD0349}"/>
              </a:ext>
            </a:extLst>
          </p:cNvPr>
          <p:cNvSpPr txBox="1"/>
          <p:nvPr/>
        </p:nvSpPr>
        <p:spPr>
          <a:xfrm>
            <a:off x="1697188" y="1373235"/>
            <a:ext cx="5579072" cy="1667072"/>
          </a:xfrm>
          <a:prstGeom prst="rect">
            <a:avLst/>
          </a:prstGeom>
        </p:spPr>
        <p:txBody>
          <a:bodyPr vert="horz" wrap="square" lIns="0" tIns="9537" rIns="0" bIns="0" rtlCol="0">
            <a:spAutoFit/>
          </a:bodyPr>
          <a:lstStyle/>
          <a:p>
            <a:pPr marL="113484" marR="3815" indent="-104424" algn="just" defTabSz="343311">
              <a:lnSpc>
                <a:spcPct val="136100"/>
              </a:lnSpc>
              <a:defRPr/>
            </a:pP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Desenvolver, fabricar e colocar no mercado produtos:</a:t>
            </a:r>
          </a:p>
          <a:p>
            <a:pPr marL="113484" marR="3815" indent="-104424" algn="just" defTabSz="343311">
              <a:lnSpc>
                <a:spcPct val="136100"/>
              </a:lnSpc>
              <a:defRPr/>
            </a:pP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a) aptos, após o uso pelo consumidor, à reutilização, à reciclagem ou outra forma de destinação adequada;</a:t>
            </a:r>
          </a:p>
          <a:p>
            <a:pPr marL="9060" marR="3815" algn="just">
              <a:lnSpc>
                <a:spcPct val="136100"/>
              </a:lnSpc>
              <a:spcBef>
                <a:spcPts val="75"/>
              </a:spcBef>
              <a:defRPr/>
            </a:pP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 b) cuja fabricação e uso gerem a menor quantidade de resíduos sólidos possível; (art. 31, I)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7813F140-8BAA-4EA7-AAF1-9CA556E6369A}"/>
              </a:ext>
            </a:extLst>
          </p:cNvPr>
          <p:cNvSpPr/>
          <p:nvPr/>
        </p:nvSpPr>
        <p:spPr>
          <a:xfrm>
            <a:off x="1490203" y="374411"/>
            <a:ext cx="5062998" cy="506760"/>
          </a:xfrm>
          <a:custGeom>
            <a:avLst/>
            <a:gdLst/>
            <a:ahLst/>
            <a:cxnLst/>
            <a:rect l="l" t="t" r="r" b="b"/>
            <a:pathLst>
              <a:path w="3557270" h="775969">
                <a:moveTo>
                  <a:pt x="3376803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595934"/>
                </a:lnTo>
                <a:lnTo>
                  <a:pt x="6429" y="643787"/>
                </a:lnTo>
                <a:lnTo>
                  <a:pt x="24573" y="686785"/>
                </a:lnTo>
                <a:lnTo>
                  <a:pt x="52717" y="723214"/>
                </a:lnTo>
                <a:lnTo>
                  <a:pt x="89146" y="751358"/>
                </a:lnTo>
                <a:lnTo>
                  <a:pt x="132144" y="769502"/>
                </a:lnTo>
                <a:lnTo>
                  <a:pt x="179997" y="775931"/>
                </a:lnTo>
                <a:lnTo>
                  <a:pt x="3376803" y="775931"/>
                </a:lnTo>
                <a:lnTo>
                  <a:pt x="3424651" y="769502"/>
                </a:lnTo>
                <a:lnTo>
                  <a:pt x="3467647" y="751358"/>
                </a:lnTo>
                <a:lnTo>
                  <a:pt x="3504077" y="723214"/>
                </a:lnTo>
                <a:lnTo>
                  <a:pt x="3532223" y="686785"/>
                </a:lnTo>
                <a:lnTo>
                  <a:pt x="3550369" y="643787"/>
                </a:lnTo>
                <a:lnTo>
                  <a:pt x="3556800" y="595934"/>
                </a:lnTo>
                <a:lnTo>
                  <a:pt x="3556800" y="179997"/>
                </a:lnTo>
                <a:lnTo>
                  <a:pt x="3550369" y="132149"/>
                </a:lnTo>
                <a:lnTo>
                  <a:pt x="3532223" y="89152"/>
                </a:lnTo>
                <a:lnTo>
                  <a:pt x="3504077" y="52722"/>
                </a:lnTo>
                <a:lnTo>
                  <a:pt x="3467647" y="24576"/>
                </a:lnTo>
                <a:lnTo>
                  <a:pt x="3424651" y="6430"/>
                </a:lnTo>
                <a:lnTo>
                  <a:pt x="337680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pPr defTabSz="343311">
              <a:defRPr/>
            </a:pPr>
            <a:endParaRPr sz="135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9F3C0646-D8CB-45A2-979B-0C8C7B62C2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235" y="425460"/>
            <a:ext cx="6141039" cy="506760"/>
          </a:xfrm>
          <a:prstGeom prst="rect">
            <a:avLst/>
          </a:prstGeom>
        </p:spPr>
        <p:txBody>
          <a:bodyPr vert="horz" wrap="square" lIns="0" tIns="41484" rIns="0" bIns="0" rtlCol="0">
            <a:spAutoFit/>
          </a:bodyPr>
          <a:lstStyle/>
          <a:p>
            <a:pPr marL="9536" marR="3815">
              <a:lnSpc>
                <a:spcPts val="1750"/>
              </a:lnSpc>
              <a:spcBef>
                <a:spcPts val="326"/>
              </a:spcBef>
            </a:pPr>
            <a:r>
              <a:rPr lang="pt-BR" sz="1800" spc="49" dirty="0">
                <a:solidFill>
                  <a:srgbClr val="FFFFFF"/>
                </a:solidFill>
                <a:latin typeface="+mj-lt"/>
              </a:rPr>
              <a:t>QUAL O PAPEL DE FABRICANTES, IMPORTADORES, DISTRIBUIDORES E COMERCIANTES?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857959F-CCA5-4A07-BEE3-EE34870B7BCA}"/>
              </a:ext>
            </a:extLst>
          </p:cNvPr>
          <p:cNvSpPr txBox="1"/>
          <p:nvPr/>
        </p:nvSpPr>
        <p:spPr>
          <a:xfrm>
            <a:off x="1575979" y="1068434"/>
            <a:ext cx="5579072" cy="353122"/>
          </a:xfrm>
          <a:prstGeom prst="rect">
            <a:avLst/>
          </a:prstGeom>
        </p:spPr>
        <p:txBody>
          <a:bodyPr vert="horz" wrap="square" lIns="0" tIns="9537" rIns="0" bIns="0" rtlCol="0">
            <a:spAutoFit/>
          </a:bodyPr>
          <a:lstStyle/>
          <a:p>
            <a:pPr marL="113484" marR="3815" indent="-104424" algn="just" defTabSz="343311">
              <a:lnSpc>
                <a:spcPct val="136100"/>
              </a:lnSpc>
              <a:defRPr/>
            </a:pPr>
            <a:r>
              <a:rPr lang="pt-BR" sz="1051" b="1" spc="4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spc="-26" dirty="0">
                <a:solidFill>
                  <a:srgbClr val="F26522"/>
                </a:solidFill>
              </a:rPr>
              <a:t>- design </a:t>
            </a:r>
            <a:r>
              <a:rPr lang="pt-BR" b="1" spc="-26" dirty="0" err="1">
                <a:solidFill>
                  <a:srgbClr val="F26522"/>
                </a:solidFill>
              </a:rPr>
              <a:t>ecoeficiente</a:t>
            </a:r>
            <a:endParaRPr lang="pt-BR" b="1" spc="-26" dirty="0">
              <a:solidFill>
                <a:srgbClr val="F26522"/>
              </a:solidFill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2684EDFF-8343-4FAD-B2B9-7FB01D72C57B}"/>
              </a:ext>
            </a:extLst>
          </p:cNvPr>
          <p:cNvSpPr txBox="1"/>
          <p:nvPr/>
        </p:nvSpPr>
        <p:spPr>
          <a:xfrm>
            <a:off x="1575979" y="3214216"/>
            <a:ext cx="5579072" cy="729827"/>
          </a:xfrm>
          <a:prstGeom prst="rect">
            <a:avLst/>
          </a:prstGeom>
        </p:spPr>
        <p:txBody>
          <a:bodyPr vert="horz" wrap="square" lIns="0" tIns="9537" rIns="0" bIns="0" rtlCol="0">
            <a:spAutoFit/>
          </a:bodyPr>
          <a:lstStyle/>
          <a:p>
            <a:pPr marL="113484" marR="3815" indent="-104424" algn="just">
              <a:lnSpc>
                <a:spcPct val="136100"/>
              </a:lnSpc>
              <a:defRPr/>
            </a:pPr>
            <a:r>
              <a:rPr lang="pt-BR" sz="1126" b="1" spc="4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pc="41" dirty="0">
                <a:solidFill>
                  <a:srgbClr val="58595B"/>
                </a:solidFill>
                <a:cs typeface="Arial" panose="020B0604020202020204" pitchFamily="34" charset="0"/>
              </a:rPr>
              <a:t>Divulgar informações sobre a forma de evitar, reciclar e eliminar os resíduos de seus produtos (art. 31, II)</a:t>
            </a: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6613613C-1DB6-4A6E-8404-642E2852E06F}"/>
              </a:ext>
            </a:extLst>
          </p:cNvPr>
          <p:cNvSpPr txBox="1"/>
          <p:nvPr/>
        </p:nvSpPr>
        <p:spPr>
          <a:xfrm>
            <a:off x="1633931" y="2991986"/>
            <a:ext cx="5642329" cy="353122"/>
          </a:xfrm>
          <a:prstGeom prst="rect">
            <a:avLst/>
          </a:prstGeom>
        </p:spPr>
        <p:txBody>
          <a:bodyPr vert="horz" wrap="square" lIns="0" tIns="9537" rIns="0" bIns="0" rtlCol="0">
            <a:spAutoFit/>
          </a:bodyPr>
          <a:lstStyle/>
          <a:p>
            <a:pPr marL="113484" marR="3815" indent="-104424" algn="just" defTabSz="343311">
              <a:lnSpc>
                <a:spcPct val="136100"/>
              </a:lnSpc>
              <a:defRPr/>
            </a:pPr>
            <a:r>
              <a:rPr lang="pt-BR" sz="1051" b="1" spc="4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spc="-26" dirty="0">
                <a:solidFill>
                  <a:srgbClr val="F26522"/>
                </a:solidFill>
              </a:rPr>
              <a:t>- informação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698288-1843-C429-7521-C9BF31A31F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13" y="423616"/>
            <a:ext cx="1783922" cy="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138767" y="722063"/>
            <a:ext cx="6866466" cy="4159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103" b="1" dirty="0">
                <a:solidFill>
                  <a:schemeClr val="bg1"/>
                </a:solidFill>
              </a:rPr>
              <a:t>Instrumentos</a:t>
            </a:r>
          </a:p>
        </p:txBody>
      </p:sp>
      <p:sp>
        <p:nvSpPr>
          <p:cNvPr id="15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7329706" y="4950304"/>
            <a:ext cx="702945" cy="276999"/>
          </a:xfrm>
        </p:spPr>
        <p:txBody>
          <a:bodyPr/>
          <a:lstStyle/>
          <a:p>
            <a:fld id="{905E5F23-517B-4B97-B17F-CDFAE85A7325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165421" y="1324276"/>
            <a:ext cx="6839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São instrumentos para implementação e operacionalização dos sistema de Logística reversa: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38767" y="4854262"/>
            <a:ext cx="3433233" cy="2309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1" dirty="0"/>
              <a:t>Fonte: Decreto nº 10.936/2022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231871" y="4069103"/>
            <a:ext cx="6773362" cy="7165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352" dirty="0"/>
              <a:t>O sistema de coleta seletiva de resíduos sólidos e a logística reversa </a:t>
            </a:r>
            <a:r>
              <a:rPr lang="pt-BR" sz="1352" b="1" dirty="0"/>
              <a:t>priorizarão a participação de cooperativas </a:t>
            </a:r>
            <a:r>
              <a:rPr lang="pt-BR" sz="1352" dirty="0"/>
              <a:t>ou de outras formas de associação de catadores de materiais reutilizáveis e recicláveis constituídas por pessoas físicas de baixa renda.</a:t>
            </a:r>
          </a:p>
        </p:txBody>
      </p:sp>
      <p:sp>
        <p:nvSpPr>
          <p:cNvPr id="13" name="object 10"/>
          <p:cNvSpPr/>
          <p:nvPr/>
        </p:nvSpPr>
        <p:spPr>
          <a:xfrm>
            <a:off x="1828676" y="1810944"/>
            <a:ext cx="6176557" cy="478493"/>
          </a:xfrm>
          <a:custGeom>
            <a:avLst/>
            <a:gdLst/>
            <a:ahLst/>
            <a:cxnLst/>
            <a:rect l="l" t="t" r="r" b="b"/>
            <a:pathLst>
              <a:path w="8204200" h="563244">
                <a:moveTo>
                  <a:pt x="0" y="563105"/>
                </a:moveTo>
                <a:lnTo>
                  <a:pt x="8204073" y="563105"/>
                </a:lnTo>
                <a:lnTo>
                  <a:pt x="8204073" y="0"/>
                </a:lnTo>
                <a:lnTo>
                  <a:pt x="0" y="0"/>
                </a:lnTo>
                <a:lnTo>
                  <a:pt x="0" y="5631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marL="65563"/>
            <a:r>
              <a:rPr lang="pt-BR" b="1" dirty="0">
                <a:solidFill>
                  <a:schemeClr val="bg1"/>
                </a:solidFill>
              </a:rPr>
              <a:t>Regulamento</a:t>
            </a:r>
            <a:r>
              <a:rPr lang="pt-BR" dirty="0">
                <a:solidFill>
                  <a:schemeClr val="bg1"/>
                </a:solidFill>
              </a:rPr>
              <a:t> - expedido pelo poder público em forma de Decreto, desde que tecnicamente viável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" name="object 11"/>
          <p:cNvSpPr/>
          <p:nvPr/>
        </p:nvSpPr>
        <p:spPr>
          <a:xfrm>
            <a:off x="1285356" y="2483535"/>
            <a:ext cx="6747295" cy="512601"/>
          </a:xfrm>
          <a:custGeom>
            <a:avLst/>
            <a:gdLst/>
            <a:ahLst/>
            <a:cxnLst/>
            <a:rect l="l" t="t" r="r" b="b"/>
            <a:pathLst>
              <a:path w="8013700" h="682625">
                <a:moveTo>
                  <a:pt x="0" y="682231"/>
                </a:moveTo>
                <a:lnTo>
                  <a:pt x="8013573" y="682231"/>
                </a:lnTo>
                <a:lnTo>
                  <a:pt x="8013573" y="0"/>
                </a:lnTo>
                <a:lnTo>
                  <a:pt x="0" y="0"/>
                </a:lnTo>
                <a:lnTo>
                  <a:pt x="0" y="68223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marL="65563"/>
            <a:r>
              <a:rPr lang="pt-BR" b="1" dirty="0">
                <a:solidFill>
                  <a:schemeClr val="bg1"/>
                </a:solidFill>
              </a:rPr>
              <a:t>Acordo setorial</a:t>
            </a:r>
            <a:r>
              <a:rPr lang="pt-BR" dirty="0">
                <a:solidFill>
                  <a:schemeClr val="bg1"/>
                </a:solidFill>
              </a:rPr>
              <a:t> – Contratos firmados entre poder público e atores do ciclo de vida dos produtos, com participação social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1256781" y="3218068"/>
            <a:ext cx="6773362" cy="716542"/>
          </a:xfrm>
          <a:custGeom>
            <a:avLst/>
            <a:gdLst/>
            <a:ahLst/>
            <a:cxnLst/>
            <a:rect l="l" t="t" r="r" b="b"/>
            <a:pathLst>
              <a:path w="8674735" h="653414">
                <a:moveTo>
                  <a:pt x="0" y="653148"/>
                </a:moveTo>
                <a:lnTo>
                  <a:pt x="8674227" y="653148"/>
                </a:lnTo>
                <a:lnTo>
                  <a:pt x="8674227" y="0"/>
                </a:lnTo>
                <a:lnTo>
                  <a:pt x="0" y="0"/>
                </a:lnTo>
                <a:lnTo>
                  <a:pt x="0" y="65314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marL="65563" lvl="1" algn="just">
              <a:tabLst>
                <a:tab pos="6266627" algn="l"/>
                <a:tab pos="6332190" algn="l"/>
              </a:tabLst>
            </a:pPr>
            <a:r>
              <a:rPr lang="pt-BR" b="1" dirty="0">
                <a:solidFill>
                  <a:schemeClr val="bg1"/>
                </a:solidFill>
              </a:rPr>
              <a:t>Termo de Compromisso</a:t>
            </a:r>
            <a:r>
              <a:rPr lang="pt-BR" dirty="0">
                <a:solidFill>
                  <a:schemeClr val="bg1"/>
                </a:solidFill>
              </a:rPr>
              <a:t>, caso não exista as duas opções  anteriores ou se desejar a imposição de metas ainda mais restritivas que o Acordo Setorial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95FA31-96E0-2257-1B14-E49C0177D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55" y="164677"/>
            <a:ext cx="1549845" cy="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9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38A01983-940B-47D2-A665-3DD8EB08E8A3}"/>
              </a:ext>
            </a:extLst>
          </p:cNvPr>
          <p:cNvSpPr/>
          <p:nvPr/>
        </p:nvSpPr>
        <p:spPr>
          <a:xfrm>
            <a:off x="1310428" y="374411"/>
            <a:ext cx="6021678" cy="582696"/>
          </a:xfrm>
          <a:custGeom>
            <a:avLst/>
            <a:gdLst/>
            <a:ahLst/>
            <a:cxnLst/>
            <a:rect l="l" t="t" r="r" b="b"/>
            <a:pathLst>
              <a:path w="3557270" h="775969">
                <a:moveTo>
                  <a:pt x="3376803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595934"/>
                </a:lnTo>
                <a:lnTo>
                  <a:pt x="6429" y="643787"/>
                </a:lnTo>
                <a:lnTo>
                  <a:pt x="24573" y="686785"/>
                </a:lnTo>
                <a:lnTo>
                  <a:pt x="52717" y="723214"/>
                </a:lnTo>
                <a:lnTo>
                  <a:pt x="89146" y="751358"/>
                </a:lnTo>
                <a:lnTo>
                  <a:pt x="132144" y="769502"/>
                </a:lnTo>
                <a:lnTo>
                  <a:pt x="179997" y="775931"/>
                </a:lnTo>
                <a:lnTo>
                  <a:pt x="3376803" y="775931"/>
                </a:lnTo>
                <a:lnTo>
                  <a:pt x="3424651" y="769502"/>
                </a:lnTo>
                <a:lnTo>
                  <a:pt x="3467647" y="751358"/>
                </a:lnTo>
                <a:lnTo>
                  <a:pt x="3504077" y="723214"/>
                </a:lnTo>
                <a:lnTo>
                  <a:pt x="3532223" y="686785"/>
                </a:lnTo>
                <a:lnTo>
                  <a:pt x="3550369" y="643787"/>
                </a:lnTo>
                <a:lnTo>
                  <a:pt x="3556800" y="595934"/>
                </a:lnTo>
                <a:lnTo>
                  <a:pt x="3556800" y="179997"/>
                </a:lnTo>
                <a:lnTo>
                  <a:pt x="3550369" y="132149"/>
                </a:lnTo>
                <a:lnTo>
                  <a:pt x="3532223" y="89152"/>
                </a:lnTo>
                <a:lnTo>
                  <a:pt x="3504077" y="52722"/>
                </a:lnTo>
                <a:lnTo>
                  <a:pt x="3467647" y="24576"/>
                </a:lnTo>
                <a:lnTo>
                  <a:pt x="3424651" y="6430"/>
                </a:lnTo>
                <a:lnTo>
                  <a:pt x="337680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352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2198BB5-097B-402A-BF87-E71D082FBA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8851" y="2031330"/>
          <a:ext cx="1623633" cy="157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2162160" imgH="2095560" progId="Paint.Picture.1">
                  <p:embed/>
                </p:oleObj>
              </mc:Choice>
              <mc:Fallback>
                <p:oleObj name="Imagem de Bitmap" r:id="rId2" imgW="2162160" imgH="2095560" progId="Paint.Picture.1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2198BB5-097B-402A-BF87-E71D082FB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8851" y="2031330"/>
                        <a:ext cx="1623633" cy="1573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CB204782-0A19-4CF6-9F23-F70462F3D318}"/>
              </a:ext>
            </a:extLst>
          </p:cNvPr>
          <p:cNvSpPr txBox="1"/>
          <p:nvPr/>
        </p:nvSpPr>
        <p:spPr>
          <a:xfrm>
            <a:off x="1596531" y="1225601"/>
            <a:ext cx="5607614" cy="542725"/>
          </a:xfrm>
          <a:prstGeom prst="rect">
            <a:avLst/>
          </a:prstGeom>
        </p:spPr>
        <p:txBody>
          <a:bodyPr vert="horz" wrap="square" lIns="0" tIns="9537" rIns="0" bIns="0" rtlCol="0">
            <a:spAutoFit/>
          </a:bodyPr>
          <a:lstStyle/>
          <a:p>
            <a:pPr marL="113484" marR="3815" indent="-104424" algn="just" defTabSz="343311">
              <a:lnSpc>
                <a:spcPct val="136100"/>
              </a:lnSpc>
              <a:defRPr/>
            </a:pPr>
            <a:r>
              <a:rPr lang="pt-BR" sz="1051" b="1" spc="4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352" b="1" spc="-26" dirty="0">
                <a:solidFill>
                  <a:srgbClr val="F26522"/>
                </a:solidFill>
                <a:latin typeface="Arial Rounded MT Bold" panose="020F0704030504030204" pitchFamily="34" charset="0"/>
              </a:rPr>
              <a:t>EXEMPLOS DE EMBALAGENS DESTINADAS AO ATERRO SANITÁRIO, POR INVIABILIDADE DE RECICLAGEM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89736EF6-B8BF-4C73-8C0D-92B58C8CC5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0912" y="2858209"/>
          <a:ext cx="1859668" cy="154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4" imgW="4543560" imgH="3781440" progId="Paint.Picture.1">
                  <p:embed/>
                </p:oleObj>
              </mc:Choice>
              <mc:Fallback>
                <p:oleObj name="Imagem de Bitmap" r:id="rId4" imgW="4543560" imgH="3781440" progId="Paint.Picture.1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89736EF6-B8BF-4C73-8C0D-92B58C8CC5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0912" y="2858209"/>
                        <a:ext cx="1859668" cy="1547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902" name="Picture 14" descr="Resultado de imagem para MACARRÃO ADRIA">
            <a:extLst>
              <a:ext uri="{FF2B5EF4-FFF2-40B4-BE49-F238E27FC236}">
                <a16:creationId xmlns:a16="http://schemas.microsoft.com/office/drawing/2014/main" id="{B94F69E5-F578-4FDA-9D66-8659F75D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69" y="3183407"/>
            <a:ext cx="1659396" cy="106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Celofane 40x40 Cm P/ Ovo De Páscoa Até 150gr - C/150 Folhas">
            <a:extLst>
              <a:ext uri="{FF2B5EF4-FFF2-40B4-BE49-F238E27FC236}">
                <a16:creationId xmlns:a16="http://schemas.microsoft.com/office/drawing/2014/main" id="{07888ACE-816D-4E71-B5C1-5D320ED9E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40" y="3000262"/>
            <a:ext cx="1791878" cy="13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Salgadinhos Elma Chips - Acefran - Venda de Embalagens e Descartáveis em  geral, Produtos e Equipamentos para Higiene e Limpeza, Sacos de lixo,  Material de Escritório, Alimentação, Suportes para papel higiênico, Toalhas">
            <a:extLst>
              <a:ext uri="{FF2B5EF4-FFF2-40B4-BE49-F238E27FC236}">
                <a16:creationId xmlns:a16="http://schemas.microsoft.com/office/drawing/2014/main" id="{B34FE9A5-2167-4A2B-BC2B-019C230E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10" y="1716617"/>
            <a:ext cx="3662116" cy="15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19">
            <a:extLst>
              <a:ext uri="{FF2B5EF4-FFF2-40B4-BE49-F238E27FC236}">
                <a16:creationId xmlns:a16="http://schemas.microsoft.com/office/drawing/2014/main" id="{8DC2C06D-013C-4E11-A803-31C465DE05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235" y="425460"/>
            <a:ext cx="6141039" cy="503554"/>
          </a:xfrm>
          <a:prstGeom prst="rect">
            <a:avLst/>
          </a:prstGeom>
        </p:spPr>
        <p:txBody>
          <a:bodyPr vert="horz" wrap="square" lIns="0" tIns="41484" rIns="0" bIns="0" rtlCol="0">
            <a:spAutoFit/>
          </a:bodyPr>
          <a:lstStyle/>
          <a:p>
            <a:pPr marL="9536" marR="3815">
              <a:lnSpc>
                <a:spcPts val="1750"/>
              </a:lnSpc>
              <a:spcBef>
                <a:spcPts val="326"/>
              </a:spcBef>
            </a:pPr>
            <a:r>
              <a:rPr lang="pt-BR" sz="1652" spc="49" dirty="0">
                <a:solidFill>
                  <a:srgbClr val="FFFFFF"/>
                </a:solidFill>
                <a:latin typeface="Arial Rounded MT Bold" panose="020F0704030504030204" pitchFamily="34" charset="0"/>
              </a:rPr>
              <a:t>QUAL O PAPEL DE FABRICANTES, IMPORTADORES, DISTRIBUIDORES E COMERCIANTES?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B1D04B8-3C5C-61E2-1077-636F8365C8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212" y="175652"/>
            <a:ext cx="1549845" cy="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138767" y="722064"/>
            <a:ext cx="3966633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Resíduos</a:t>
            </a:r>
          </a:p>
        </p:txBody>
      </p:sp>
      <p:sp>
        <p:nvSpPr>
          <p:cNvPr id="15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7329706" y="4950304"/>
            <a:ext cx="702945" cy="276999"/>
          </a:xfrm>
        </p:spPr>
        <p:txBody>
          <a:bodyPr/>
          <a:lstStyle/>
          <a:p>
            <a:fld id="{905E5F23-517B-4B97-B17F-CDFAE85A7325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46912" y="1169035"/>
            <a:ext cx="6623521" cy="4342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52" b="1" i="1" dirty="0"/>
              <a:t>São obrigados a estruturar e implementar sistemas de logística reversa: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56053" y="4954123"/>
            <a:ext cx="1297150" cy="219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26" i="1" dirty="0"/>
              <a:t>Fonte: Lei nº12.305/2010.</a:t>
            </a:r>
            <a:endParaRPr lang="pt-BR" sz="826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639" y="1883480"/>
            <a:ext cx="1351667" cy="10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0183" y="3223233"/>
            <a:ext cx="1189599" cy="93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0509" y="1942188"/>
            <a:ext cx="1351667" cy="89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2038" y="1931686"/>
            <a:ext cx="1351667" cy="87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7639" y="3239931"/>
            <a:ext cx="1351667" cy="85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0509" y="3165226"/>
            <a:ext cx="1351667" cy="9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www.hojeemdia.com.br/polopoly_fs/1.279103.1414750585!/image/image.jpg_gen/derivatives/landscape_714/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5592" y="-1733306"/>
            <a:ext cx="1351667" cy="957904"/>
          </a:xfrm>
          <a:prstGeom prst="rect">
            <a:avLst/>
          </a:prstGeom>
          <a:noFill/>
        </p:spPr>
      </p:pic>
      <p:pic>
        <p:nvPicPr>
          <p:cNvPr id="39940" name="Picture 4" descr="http://www.hojeemdia.com.br/polopoly_fs/1.279103.1414750585!/image/image.jpg_gen/derivatives/landscape_714/ima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6762" y="1965299"/>
            <a:ext cx="1196591" cy="848005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1246912" y="2915496"/>
            <a:ext cx="1432544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1" b="1" dirty="0"/>
              <a:t>Agrotóxicos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085383" y="2807350"/>
            <a:ext cx="1432544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1" b="1" dirty="0"/>
              <a:t>Pneus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46912" y="4105095"/>
            <a:ext cx="1432544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1" b="1" dirty="0"/>
              <a:t>Pilhas e Baterias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112038" y="4159167"/>
            <a:ext cx="1432544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1" b="1" dirty="0"/>
              <a:t>Óleo Lubrificante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896436" y="4105095"/>
            <a:ext cx="1568108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1" b="1" dirty="0"/>
              <a:t>Eletroeletrônicos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869781" y="2861423"/>
            <a:ext cx="1432544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1" b="1" dirty="0"/>
              <a:t>Lâmpadas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572689" y="2830461"/>
            <a:ext cx="1432544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1" b="1" dirty="0"/>
              <a:t>Embalagens em Geral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680834" y="3277870"/>
            <a:ext cx="1135526" cy="9733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2" dirty="0"/>
              <a:t>Outros Resíduos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5FF1E1C-3C33-C259-C4ED-6859BBB86D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34" y="153413"/>
            <a:ext cx="1791763" cy="4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0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EB2B948-3AF5-DC55-9406-78FC3FC8EA8B}"/>
              </a:ext>
            </a:extLst>
          </p:cNvPr>
          <p:cNvSpPr/>
          <p:nvPr/>
        </p:nvSpPr>
        <p:spPr>
          <a:xfrm>
            <a:off x="733977" y="452392"/>
            <a:ext cx="3420110" cy="77597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A624A5-BCC9-B763-E5E3-C2B9683B9E6E}"/>
              </a:ext>
            </a:extLst>
          </p:cNvPr>
          <p:cNvSpPr/>
          <p:nvPr/>
        </p:nvSpPr>
        <p:spPr>
          <a:xfrm>
            <a:off x="733977" y="1736725"/>
            <a:ext cx="6838951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7970" y="452392"/>
            <a:ext cx="3226118" cy="64568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000" spc="65" dirty="0">
                <a:solidFill>
                  <a:srgbClr val="FFFFFF"/>
                </a:solidFill>
                <a:latin typeface="+mj-lt"/>
              </a:rPr>
              <a:t>SISTEMA DE LOGÍSTICA REVERSA já implementados </a:t>
            </a:r>
            <a:endParaRPr sz="2000" dirty="0"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AA14CA-E7B0-0FB2-F29D-605022726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C4C824C-C9A6-9BFE-077D-1F3132120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77" y="1709586"/>
            <a:ext cx="68389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EB2B948-3AF5-DC55-9406-78FC3FC8EA8B}"/>
              </a:ext>
            </a:extLst>
          </p:cNvPr>
          <p:cNvSpPr/>
          <p:nvPr/>
        </p:nvSpPr>
        <p:spPr>
          <a:xfrm>
            <a:off x="733977" y="452392"/>
            <a:ext cx="3420110" cy="77597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A624A5-BCC9-B763-E5E3-C2B9683B9E6E}"/>
              </a:ext>
            </a:extLst>
          </p:cNvPr>
          <p:cNvSpPr/>
          <p:nvPr/>
        </p:nvSpPr>
        <p:spPr>
          <a:xfrm>
            <a:off x="763794" y="1508125"/>
            <a:ext cx="7676045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 – produtos eletroeletrônicos de uso doméstico, seus componentes e suas embalagens;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II – pilhas e baterias portáteis;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III – baterias chumbo-ácido automotivas, industriais e de motocicletas;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IV – lâmpadas fluorescentes, de vapor de sódio, de vapor de mercúrio e de luz mista);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V – embalagens de óleos lubrificantes;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VI – embalagens em geral de plástico, papel, papelão, metais e vidro;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VII – medicamentos de uso humano;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VIII – pneus</a:t>
            </a:r>
            <a:r>
              <a:rPr lang="pt-BR"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7969" y="452392"/>
            <a:ext cx="3032125" cy="3515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200" spc="65" dirty="0">
                <a:solidFill>
                  <a:srgbClr val="FFFFFF"/>
                </a:solidFill>
                <a:latin typeface="+mj-lt"/>
              </a:rPr>
              <a:t>DN 249  de 08/02/24</a:t>
            </a:r>
            <a:endParaRPr sz="2200" dirty="0"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AA14CA-E7B0-0FB2-F29D-605022726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EB2B948-3AF5-DC55-9406-78FC3FC8EA8B}"/>
              </a:ext>
            </a:extLst>
          </p:cNvPr>
          <p:cNvSpPr/>
          <p:nvPr/>
        </p:nvSpPr>
        <p:spPr>
          <a:xfrm>
            <a:off x="733977" y="452392"/>
            <a:ext cx="3420110" cy="77597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A624A5-BCC9-B763-E5E3-C2B9683B9E6E}"/>
              </a:ext>
            </a:extLst>
          </p:cNvPr>
          <p:cNvSpPr/>
          <p:nvPr/>
        </p:nvSpPr>
        <p:spPr>
          <a:xfrm>
            <a:off x="739519" y="1554511"/>
            <a:ext cx="7676045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RESULTADOS DA LOGÍSTICA REVERSA DE PRODUTOS E EMBALAGENS PÓS CONSUMO 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</a:rPr>
              <a:t> Prazo para cadastro dos </a:t>
            </a:r>
            <a:r>
              <a:rPr lang="pt-BR" b="1" dirty="0">
                <a:solidFill>
                  <a:schemeClr val="tx1"/>
                </a:solidFill>
              </a:rPr>
              <a:t>Planos de Logística Reversa </a:t>
            </a:r>
            <a:r>
              <a:rPr lang="pt-BR" dirty="0">
                <a:solidFill>
                  <a:schemeClr val="tx1"/>
                </a:solidFill>
              </a:rPr>
              <a:t>(individual ou coletivo)</a:t>
            </a:r>
          </a:p>
          <a:p>
            <a:pPr marL="285750" indent="-285750" 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apresentados até 30 de dezembro de 2024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</a:rPr>
              <a:t>Prazo para entrega dos </a:t>
            </a:r>
            <a:r>
              <a:rPr lang="pt-BR" b="1" dirty="0">
                <a:solidFill>
                  <a:schemeClr val="tx1"/>
                </a:solidFill>
              </a:rPr>
              <a:t>Relatórios Anuais de Resultados da Logística Reversa</a:t>
            </a:r>
            <a:r>
              <a:rPr lang="pt-BR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- apresentado até 31 de julho de 2026</a:t>
            </a:r>
          </a:p>
          <a:p>
            <a:pPr algn="ctr"/>
            <a:r>
              <a:rPr lang="pt-BR" i="1" dirty="0">
                <a:solidFill>
                  <a:schemeClr val="tx1"/>
                </a:solidFill>
              </a:rPr>
              <a:t>Conteúdo: 1 de janeiro a 31 de dezembro do ano anterior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3324" y="1764665"/>
            <a:ext cx="6737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3315887" cy="6328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1800" dirty="0">
                <a:solidFill>
                  <a:schemeClr val="bg1"/>
                </a:solidFill>
                <a:latin typeface="+mj-lt"/>
              </a:rPr>
              <a:t>AVALIAÇÃO E MONITORAMENTO DOS RESULTADOS </a:t>
            </a:r>
            <a:endParaRPr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AA14CA-E7B0-0FB2-F29D-605022726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EB2B948-3AF5-DC55-9406-78FC3FC8EA8B}"/>
              </a:ext>
            </a:extLst>
          </p:cNvPr>
          <p:cNvSpPr/>
          <p:nvPr/>
        </p:nvSpPr>
        <p:spPr>
          <a:xfrm>
            <a:off x="733977" y="452392"/>
            <a:ext cx="3420110" cy="77597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A624A5-BCC9-B763-E5E3-C2B9683B9E6E}"/>
              </a:ext>
            </a:extLst>
          </p:cNvPr>
          <p:cNvSpPr/>
          <p:nvPr/>
        </p:nvSpPr>
        <p:spPr>
          <a:xfrm>
            <a:off x="745061" y="1631939"/>
            <a:ext cx="7876623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7969" y="452392"/>
            <a:ext cx="3032125" cy="64645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200" spc="65" dirty="0">
                <a:solidFill>
                  <a:srgbClr val="FFFFFF"/>
                </a:solidFill>
                <a:latin typeface="+mj-lt"/>
              </a:rPr>
              <a:t>SISTEMA DE LOGÍSTICA REVERSA EM MG</a:t>
            </a:r>
            <a:endParaRPr sz="2200" dirty="0"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AA14CA-E7B0-0FB2-F29D-605022726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A2E241-679A-4288-710B-E4331350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2725"/>
            <a:ext cx="5790559" cy="489284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8A7AD3D-3BC0-B336-A09E-9011EA1471A9}"/>
              </a:ext>
            </a:extLst>
          </p:cNvPr>
          <p:cNvSpPr txBox="1"/>
          <p:nvPr/>
        </p:nvSpPr>
        <p:spPr>
          <a:xfrm>
            <a:off x="4991868" y="2428314"/>
            <a:ext cx="384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Link: </a:t>
            </a:r>
            <a:r>
              <a:rPr lang="pt-BR" sz="1200" i="1" dirty="0"/>
              <a:t>http://www.feam.br/residuos-solidos/logistica-reversa</a:t>
            </a:r>
          </a:p>
        </p:txBody>
      </p:sp>
    </p:spTree>
    <p:extLst>
      <p:ext uri="{BB962C8B-B14F-4D97-AF65-F5344CB8AC3E}">
        <p14:creationId xmlns:p14="http://schemas.microsoft.com/office/powerpoint/2010/main" val="14072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EB2B948-3AF5-DC55-9406-78FC3FC8EA8B}"/>
              </a:ext>
            </a:extLst>
          </p:cNvPr>
          <p:cNvSpPr/>
          <p:nvPr/>
        </p:nvSpPr>
        <p:spPr>
          <a:xfrm>
            <a:off x="733977" y="452392"/>
            <a:ext cx="3420110" cy="77597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A624A5-BCC9-B763-E5E3-C2B9683B9E6E}"/>
              </a:ext>
            </a:extLst>
          </p:cNvPr>
          <p:cNvSpPr/>
          <p:nvPr/>
        </p:nvSpPr>
        <p:spPr>
          <a:xfrm>
            <a:off x="733977" y="1483995"/>
            <a:ext cx="7676045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7969" y="452392"/>
            <a:ext cx="3032125" cy="64645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200" spc="65" dirty="0">
                <a:solidFill>
                  <a:srgbClr val="FFFFFF"/>
                </a:solidFill>
                <a:latin typeface="+mj-lt"/>
              </a:rPr>
              <a:t>PONTOS DE RECEBIMENTO  - SLR </a:t>
            </a:r>
            <a:endParaRPr sz="2200" dirty="0"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AA14CA-E7B0-0FB2-F29D-605022726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845A91-48AF-5CB3-72E8-0085E5ABE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77" y="1564040"/>
            <a:ext cx="7182568" cy="3528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id="{01C2A721-C552-BB5B-B598-49AC6B658044}"/>
              </a:ext>
            </a:extLst>
          </p:cNvPr>
          <p:cNvSpPr/>
          <p:nvPr/>
        </p:nvSpPr>
        <p:spPr>
          <a:xfrm>
            <a:off x="733977" y="393020"/>
            <a:ext cx="3420110" cy="77597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0D13473-807E-9446-5427-732EE96C0D71}"/>
              </a:ext>
            </a:extLst>
          </p:cNvPr>
          <p:cNvSpPr/>
          <p:nvPr/>
        </p:nvSpPr>
        <p:spPr>
          <a:xfrm>
            <a:off x="733977" y="1558768"/>
            <a:ext cx="7676045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C13D2742-8A19-4A48-7451-0C14FCAEA3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7969" y="452392"/>
            <a:ext cx="3379821" cy="64645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200" dirty="0">
                <a:solidFill>
                  <a:schemeClr val="bg1"/>
                </a:solidFill>
                <a:latin typeface="+mj-lt"/>
              </a:rPr>
              <a:t>Guia Nacional de contratações sustentáveis </a:t>
            </a:r>
            <a:endParaRPr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E28DF1-51ED-9D36-A50B-4F5E30AF5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5D655E-B6D3-509B-116D-63B7EBFD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35707"/>
            <a:ext cx="3420110" cy="286466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1B19729-4876-146A-051D-792FC6DFF079}"/>
              </a:ext>
            </a:extLst>
          </p:cNvPr>
          <p:cNvSpPr txBox="1"/>
          <p:nvPr/>
        </p:nvSpPr>
        <p:spPr>
          <a:xfrm>
            <a:off x="3352800" y="1558768"/>
            <a:ext cx="5185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Objetivos:</a:t>
            </a:r>
            <a:endParaRPr lang="pt-B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Ferramenta destinada a auxiliar o gestor público;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Identifica critérios de sustentabilidade a serem inseridos </a:t>
            </a:r>
            <a:r>
              <a:rPr lang="pt-BR" dirty="0">
                <a:solidFill>
                  <a:schemeClr val="tx1"/>
                </a:solidFill>
              </a:rPr>
              <a:t> nas contratações;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Auxilia no planejamento da contratação sustentável.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</a:rPr>
              <a:t>Não faz menção a legislação estadual e municipal.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Tabelas de vários itens de bens especificados, serviços e obras com legislação incidente, providências a serem tomadas, recomendação de precauções, etc. 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0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EB2B948-3AF5-DC55-9406-78FC3FC8EA8B}"/>
              </a:ext>
            </a:extLst>
          </p:cNvPr>
          <p:cNvSpPr/>
          <p:nvPr/>
        </p:nvSpPr>
        <p:spPr>
          <a:xfrm>
            <a:off x="838200" y="361296"/>
            <a:ext cx="3420110" cy="77597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A624A5-BCC9-B763-E5E3-C2B9683B9E6E}"/>
              </a:ext>
            </a:extLst>
          </p:cNvPr>
          <p:cNvSpPr/>
          <p:nvPr/>
        </p:nvSpPr>
        <p:spPr>
          <a:xfrm>
            <a:off x="768613" y="1664354"/>
            <a:ext cx="7676045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3"/>
          <p:cNvSpPr txBox="1"/>
          <p:nvPr/>
        </p:nvSpPr>
        <p:spPr>
          <a:xfrm>
            <a:off x="927969" y="1764665"/>
            <a:ext cx="7012705" cy="1295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endParaRPr lang="pt-BR" sz="2200" b="1" spc="65" dirty="0">
              <a:latin typeface="+mj-lt"/>
              <a:ea typeface="+mj-ea"/>
              <a:cs typeface="Roboto Slab Black"/>
            </a:endParaRPr>
          </a:p>
          <a:p>
            <a:pPr marL="12700" marR="5080">
              <a:lnSpc>
                <a:spcPts val="2330"/>
              </a:lnSpc>
              <a:spcBef>
                <a:spcPts val="434"/>
              </a:spcBef>
            </a:pPr>
            <a:endParaRPr lang="pt-BR" sz="2200" b="1" spc="65" dirty="0">
              <a:latin typeface="+mj-lt"/>
              <a:ea typeface="+mj-ea"/>
              <a:cs typeface="Roboto Slab Black"/>
            </a:endParaRPr>
          </a:p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200" b="1" spc="65" dirty="0">
                <a:latin typeface="+mj-lt"/>
                <a:ea typeface="+mj-ea"/>
                <a:cs typeface="Roboto Slab Black"/>
              </a:rPr>
              <a:t>RESPONSABILIDADE COMPARTILHADA PELO CICLO DE VIDA DOS PRODUTOS </a:t>
            </a:r>
            <a:endParaRPr sz="2200" b="1" spc="65" dirty="0">
              <a:latin typeface="+mj-lt"/>
              <a:ea typeface="+mj-ea"/>
              <a:cs typeface="Roboto Slab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7969" y="452392"/>
            <a:ext cx="3032125" cy="64645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200" spc="65" dirty="0">
                <a:solidFill>
                  <a:srgbClr val="FFFFFF"/>
                </a:solidFill>
                <a:latin typeface="+mj-lt"/>
              </a:rPr>
              <a:t>SISTEMA DE LOGÍSTICA REVERSA </a:t>
            </a:r>
            <a:endParaRPr sz="2200" dirty="0"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AA14CA-E7B0-0FB2-F29D-605022726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C687AE6-5017-F8C9-02D2-8074A4AEE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"/>
            <a:ext cx="9144000" cy="514502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41D77CF0-2CEE-7917-ED0E-75BDC2A33355}"/>
              </a:ext>
            </a:extLst>
          </p:cNvPr>
          <p:cNvSpPr/>
          <p:nvPr/>
        </p:nvSpPr>
        <p:spPr>
          <a:xfrm>
            <a:off x="457200" y="4567793"/>
            <a:ext cx="157100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D302110-F844-782C-0ED1-3688F4C668FA}"/>
              </a:ext>
            </a:extLst>
          </p:cNvPr>
          <p:cNvSpPr txBox="1"/>
          <p:nvPr/>
        </p:nvSpPr>
        <p:spPr>
          <a:xfrm>
            <a:off x="457200" y="4567793"/>
            <a:ext cx="157100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pbh.gov.br/</a:t>
            </a:r>
            <a:r>
              <a:rPr lang="pt-BR" b="1" dirty="0" err="1">
                <a:solidFill>
                  <a:schemeClr val="bg1"/>
                </a:solidFill>
              </a:rPr>
              <a:t>slu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B412BB2-4BAF-DECE-28E4-68FA96386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97" y="1712339"/>
            <a:ext cx="6717806" cy="1725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38A01983-940B-47D2-A665-3DD8EB08E8A3}"/>
              </a:ext>
            </a:extLst>
          </p:cNvPr>
          <p:cNvSpPr/>
          <p:nvPr/>
        </p:nvSpPr>
        <p:spPr>
          <a:xfrm>
            <a:off x="1310428" y="374411"/>
            <a:ext cx="4023572" cy="600314"/>
          </a:xfrm>
          <a:custGeom>
            <a:avLst/>
            <a:gdLst/>
            <a:ahLst/>
            <a:cxnLst/>
            <a:rect l="l" t="t" r="r" b="b"/>
            <a:pathLst>
              <a:path w="3557270" h="775969">
                <a:moveTo>
                  <a:pt x="3376803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595934"/>
                </a:lnTo>
                <a:lnTo>
                  <a:pt x="6429" y="643787"/>
                </a:lnTo>
                <a:lnTo>
                  <a:pt x="24573" y="686785"/>
                </a:lnTo>
                <a:lnTo>
                  <a:pt x="52717" y="723214"/>
                </a:lnTo>
                <a:lnTo>
                  <a:pt x="89146" y="751358"/>
                </a:lnTo>
                <a:lnTo>
                  <a:pt x="132144" y="769502"/>
                </a:lnTo>
                <a:lnTo>
                  <a:pt x="179997" y="775931"/>
                </a:lnTo>
                <a:lnTo>
                  <a:pt x="3376803" y="775931"/>
                </a:lnTo>
                <a:lnTo>
                  <a:pt x="3424651" y="769502"/>
                </a:lnTo>
                <a:lnTo>
                  <a:pt x="3467647" y="751358"/>
                </a:lnTo>
                <a:lnTo>
                  <a:pt x="3504077" y="723214"/>
                </a:lnTo>
                <a:lnTo>
                  <a:pt x="3532223" y="686785"/>
                </a:lnTo>
                <a:lnTo>
                  <a:pt x="3550369" y="643787"/>
                </a:lnTo>
                <a:lnTo>
                  <a:pt x="3556800" y="595934"/>
                </a:lnTo>
                <a:lnTo>
                  <a:pt x="3556800" y="179997"/>
                </a:lnTo>
                <a:lnTo>
                  <a:pt x="3550369" y="132149"/>
                </a:lnTo>
                <a:lnTo>
                  <a:pt x="3532223" y="89152"/>
                </a:lnTo>
                <a:lnTo>
                  <a:pt x="3504077" y="52722"/>
                </a:lnTo>
                <a:lnTo>
                  <a:pt x="3467647" y="24576"/>
                </a:lnTo>
                <a:lnTo>
                  <a:pt x="3424651" y="6430"/>
                </a:lnTo>
                <a:lnTo>
                  <a:pt x="337680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352"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D69DB57C-F8CB-4D1F-AC1B-12D65680722B}"/>
              </a:ext>
            </a:extLst>
          </p:cNvPr>
          <p:cNvSpPr txBox="1">
            <a:spLocks/>
          </p:cNvSpPr>
          <p:nvPr/>
        </p:nvSpPr>
        <p:spPr>
          <a:xfrm>
            <a:off x="1448905" y="502352"/>
            <a:ext cx="4996629" cy="272722"/>
          </a:xfrm>
          <a:prstGeom prst="rect">
            <a:avLst/>
          </a:prstGeom>
        </p:spPr>
        <p:txBody>
          <a:bodyPr vert="horz" wrap="square" lIns="0" tIns="41484" rIns="0" bIns="0" rtlCol="0">
            <a:spAutoFit/>
          </a:bodyPr>
          <a:lstStyle>
            <a:lvl1pPr>
              <a:defRPr sz="3150" b="1" i="0">
                <a:solidFill>
                  <a:srgbClr val="782A90"/>
                </a:solidFill>
                <a:latin typeface="Roboto Slab Black"/>
                <a:ea typeface="+mj-ea"/>
                <a:cs typeface="Roboto Slab Black"/>
              </a:defRPr>
            </a:lvl1pPr>
          </a:lstStyle>
          <a:p>
            <a:pPr marL="9536" marR="3815" defTabSz="686623">
              <a:lnSpc>
                <a:spcPts val="1750"/>
              </a:lnSpc>
              <a:spcBef>
                <a:spcPts val="326"/>
              </a:spcBef>
            </a:pPr>
            <a:r>
              <a:rPr lang="pt-BR" sz="1652" kern="0" spc="49" dirty="0">
                <a:solidFill>
                  <a:srgbClr val="FFFFFF"/>
                </a:solidFill>
                <a:latin typeface="Arial Rounded MT Bold" panose="020F0704030504030204" pitchFamily="34" charset="0"/>
              </a:rPr>
              <a:t>OBJETIVOS DA PNRS (ART. 7º)</a:t>
            </a:r>
            <a:endParaRPr lang="pt-BR" sz="1652" kern="0" dirty="0">
              <a:latin typeface="Arial Rounded MT Bold" panose="020F0704030504030204" pitchFamily="34" charset="0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AF07FDD-FD7A-4B77-B48C-344AAD56EAB9}"/>
              </a:ext>
            </a:extLst>
          </p:cNvPr>
          <p:cNvSpPr txBox="1"/>
          <p:nvPr/>
        </p:nvSpPr>
        <p:spPr>
          <a:xfrm>
            <a:off x="1320367" y="1113663"/>
            <a:ext cx="6123712" cy="3392544"/>
          </a:xfrm>
          <a:prstGeom prst="rect">
            <a:avLst/>
          </a:prstGeom>
        </p:spPr>
        <p:txBody>
          <a:bodyPr vert="horz" wrap="square" lIns="0" tIns="9537" rIns="0" bIns="0" rtlCol="0">
            <a:spAutoFit/>
          </a:bodyPr>
          <a:lstStyle/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201" b="1" spc="4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201" b="1" spc="-38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spc="-38" dirty="0">
                <a:solidFill>
                  <a:srgbClr val="F26522"/>
                </a:solidFill>
                <a:cs typeface="Arial" panose="020B0604020202020204" pitchFamily="34" charset="0"/>
              </a:rPr>
              <a:t>+ </a:t>
            </a:r>
            <a:r>
              <a:rPr lang="pt-BR" sz="1600" b="1" spc="41" dirty="0">
                <a:solidFill>
                  <a:srgbClr val="58595B"/>
                </a:solidFill>
                <a:cs typeface="Arial" panose="020B0604020202020204" pitchFamily="34" charset="0"/>
              </a:rPr>
              <a:t>minimizar</a:t>
            </a: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 o volume de resíduos e rejeitos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	</a:t>
            </a:r>
            <a:r>
              <a:rPr lang="pt-BR" sz="1600" spc="-38" dirty="0">
                <a:solidFill>
                  <a:srgbClr val="F26522"/>
                </a:solidFill>
                <a:cs typeface="Arial" panose="020B0604020202020204" pitchFamily="34" charset="0"/>
              </a:rPr>
              <a:t> + </a:t>
            </a:r>
            <a:r>
              <a:rPr lang="pt-BR" sz="1600" b="1" spc="41" dirty="0">
                <a:solidFill>
                  <a:srgbClr val="58595B"/>
                </a:solidFill>
                <a:cs typeface="Arial" panose="020B0604020202020204" pitchFamily="34" charset="0"/>
              </a:rPr>
              <a:t>reduzir os impactos </a:t>
            </a: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causados à saúde e ao meio ambiente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	</a:t>
            </a:r>
            <a:r>
              <a:rPr lang="pt-BR" sz="1600" spc="-38" dirty="0">
                <a:solidFill>
                  <a:srgbClr val="F26522"/>
                </a:solidFill>
                <a:cs typeface="Arial" panose="020B0604020202020204" pitchFamily="34" charset="0"/>
              </a:rPr>
              <a:t> + </a:t>
            </a: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adoção de </a:t>
            </a:r>
            <a:r>
              <a:rPr lang="pt-BR" sz="1600" b="1" spc="41" dirty="0">
                <a:solidFill>
                  <a:srgbClr val="58595B"/>
                </a:solidFill>
                <a:cs typeface="Arial" panose="020B0604020202020204" pitchFamily="34" charset="0"/>
              </a:rPr>
              <a:t>padrões sustentáveis de produção e consumo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600" spc="-38" dirty="0">
                <a:solidFill>
                  <a:srgbClr val="F26522"/>
                </a:solidFill>
                <a:cs typeface="Arial" panose="020B0604020202020204" pitchFamily="34" charset="0"/>
              </a:rPr>
              <a:t>	 + </a:t>
            </a:r>
            <a:r>
              <a:rPr lang="pt-BR" sz="1600" b="1" spc="4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articulação</a:t>
            </a:r>
            <a:r>
              <a:rPr lang="pt-BR" sz="1600" spc="4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entre as diferentes esferas do </a:t>
            </a:r>
            <a:r>
              <a:rPr lang="pt-BR" sz="1600" b="1" spc="4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poder público</a:t>
            </a:r>
            <a:r>
              <a:rPr lang="pt-BR" sz="1600" spc="4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e destas com o </a:t>
            </a:r>
            <a:r>
              <a:rPr lang="pt-BR" sz="1600" b="1" spc="4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setor empresarial</a:t>
            </a:r>
            <a:r>
              <a:rPr lang="pt-BR" sz="1600" spc="4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com vistas à cooperação </a:t>
            </a: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técnica e financeira para a gestão integrada de resíduos sólidos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600" spc="-38" dirty="0">
                <a:solidFill>
                  <a:srgbClr val="F26522"/>
                </a:solidFill>
                <a:cs typeface="Arial" panose="020B0604020202020204" pitchFamily="34" charset="0"/>
              </a:rPr>
              <a:t>+ </a:t>
            </a: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adoção de mecanismos gerenciais e econômicos para a </a:t>
            </a:r>
            <a:r>
              <a:rPr lang="pt-BR" sz="1600" b="1" spc="41" dirty="0">
                <a:solidFill>
                  <a:srgbClr val="58595B"/>
                </a:solidFill>
                <a:cs typeface="Arial" panose="020B0604020202020204" pitchFamily="34" charset="0"/>
              </a:rPr>
              <a:t>recuperação do custo dos serviços públicos de limpeza e manejo de resíduos </a:t>
            </a: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prestados pelo Poder Público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600" spc="-38" dirty="0">
                <a:solidFill>
                  <a:srgbClr val="F26522"/>
                </a:solidFill>
                <a:cs typeface="Arial" panose="020B0604020202020204" pitchFamily="34" charset="0"/>
              </a:rPr>
              <a:t> 	+ </a:t>
            </a:r>
            <a:r>
              <a:rPr lang="pt-BR" sz="1600" b="1" spc="41" dirty="0">
                <a:solidFill>
                  <a:srgbClr val="58595B"/>
                </a:solidFill>
                <a:cs typeface="Arial" panose="020B0604020202020204" pitchFamily="34" charset="0"/>
              </a:rPr>
              <a:t>integração dos catadores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D0F1A01-02E5-F1FF-E003-9D47F0C7D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079" y="377557"/>
            <a:ext cx="1549845" cy="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38A01983-940B-47D2-A665-3DD8EB08E8A3}"/>
              </a:ext>
            </a:extLst>
          </p:cNvPr>
          <p:cNvSpPr/>
          <p:nvPr/>
        </p:nvSpPr>
        <p:spPr>
          <a:xfrm>
            <a:off x="1310428" y="374411"/>
            <a:ext cx="4023572" cy="600314"/>
          </a:xfrm>
          <a:custGeom>
            <a:avLst/>
            <a:gdLst/>
            <a:ahLst/>
            <a:cxnLst/>
            <a:rect l="l" t="t" r="r" b="b"/>
            <a:pathLst>
              <a:path w="3557270" h="775969">
                <a:moveTo>
                  <a:pt x="3376803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595934"/>
                </a:lnTo>
                <a:lnTo>
                  <a:pt x="6429" y="643787"/>
                </a:lnTo>
                <a:lnTo>
                  <a:pt x="24573" y="686785"/>
                </a:lnTo>
                <a:lnTo>
                  <a:pt x="52717" y="723214"/>
                </a:lnTo>
                <a:lnTo>
                  <a:pt x="89146" y="751358"/>
                </a:lnTo>
                <a:lnTo>
                  <a:pt x="132144" y="769502"/>
                </a:lnTo>
                <a:lnTo>
                  <a:pt x="179997" y="775931"/>
                </a:lnTo>
                <a:lnTo>
                  <a:pt x="3376803" y="775931"/>
                </a:lnTo>
                <a:lnTo>
                  <a:pt x="3424651" y="769502"/>
                </a:lnTo>
                <a:lnTo>
                  <a:pt x="3467647" y="751358"/>
                </a:lnTo>
                <a:lnTo>
                  <a:pt x="3504077" y="723214"/>
                </a:lnTo>
                <a:lnTo>
                  <a:pt x="3532223" y="686785"/>
                </a:lnTo>
                <a:lnTo>
                  <a:pt x="3550369" y="643787"/>
                </a:lnTo>
                <a:lnTo>
                  <a:pt x="3556800" y="595934"/>
                </a:lnTo>
                <a:lnTo>
                  <a:pt x="3556800" y="179997"/>
                </a:lnTo>
                <a:lnTo>
                  <a:pt x="3550369" y="132149"/>
                </a:lnTo>
                <a:lnTo>
                  <a:pt x="3532223" y="89152"/>
                </a:lnTo>
                <a:lnTo>
                  <a:pt x="3504077" y="52722"/>
                </a:lnTo>
                <a:lnTo>
                  <a:pt x="3467647" y="24576"/>
                </a:lnTo>
                <a:lnTo>
                  <a:pt x="3424651" y="6430"/>
                </a:lnTo>
                <a:lnTo>
                  <a:pt x="337680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352"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D69DB57C-F8CB-4D1F-AC1B-12D65680722B}"/>
              </a:ext>
            </a:extLst>
          </p:cNvPr>
          <p:cNvSpPr txBox="1">
            <a:spLocks/>
          </p:cNvSpPr>
          <p:nvPr/>
        </p:nvSpPr>
        <p:spPr>
          <a:xfrm>
            <a:off x="1448905" y="502352"/>
            <a:ext cx="4996629" cy="272722"/>
          </a:xfrm>
          <a:prstGeom prst="rect">
            <a:avLst/>
          </a:prstGeom>
        </p:spPr>
        <p:txBody>
          <a:bodyPr vert="horz" wrap="square" lIns="0" tIns="41484" rIns="0" bIns="0" rtlCol="0">
            <a:spAutoFit/>
          </a:bodyPr>
          <a:lstStyle>
            <a:lvl1pPr>
              <a:defRPr sz="3150" b="1" i="0">
                <a:solidFill>
                  <a:srgbClr val="782A90"/>
                </a:solidFill>
                <a:latin typeface="Roboto Slab Black"/>
                <a:ea typeface="+mj-ea"/>
                <a:cs typeface="Roboto Slab Black"/>
              </a:defRPr>
            </a:lvl1pPr>
          </a:lstStyle>
          <a:p>
            <a:pPr marL="9536" marR="3815" defTabSz="686623">
              <a:lnSpc>
                <a:spcPts val="1750"/>
              </a:lnSpc>
              <a:spcBef>
                <a:spcPts val="326"/>
              </a:spcBef>
            </a:pPr>
            <a:r>
              <a:rPr lang="pt-BR" sz="1652" kern="0" spc="49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INSTRUMENTOS DA PNRS (ART. 8º)</a:t>
            </a:r>
            <a:endParaRPr lang="pt-BR" sz="1652" kern="0" dirty="0">
              <a:latin typeface="Arial Rounded MT Bold" panose="020F0704030504030204" pitchFamily="34" charset="0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AF07FDD-FD7A-4B77-B48C-344AAD56EAB9}"/>
              </a:ext>
            </a:extLst>
          </p:cNvPr>
          <p:cNvSpPr txBox="1"/>
          <p:nvPr/>
        </p:nvSpPr>
        <p:spPr>
          <a:xfrm>
            <a:off x="1448906" y="1203325"/>
            <a:ext cx="5669478" cy="2104050"/>
          </a:xfrm>
          <a:prstGeom prst="rect">
            <a:avLst/>
          </a:prstGeom>
        </p:spPr>
        <p:txBody>
          <a:bodyPr vert="horz" wrap="square" lIns="0" tIns="9537" rIns="0" bIns="0" rtlCol="0">
            <a:spAutoFit/>
          </a:bodyPr>
          <a:lstStyle/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201" b="1" spc="4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201" b="1" spc="-38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000" b="1" spc="41" dirty="0">
                <a:solidFill>
                  <a:srgbClr val="58595B"/>
                </a:solidFill>
                <a:cs typeface="Arial" panose="020B0604020202020204" pitchFamily="34" charset="0"/>
              </a:rPr>
              <a:t>coleta seletiva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2000" b="1" spc="41" dirty="0">
                <a:solidFill>
                  <a:srgbClr val="58595B"/>
                </a:solidFill>
                <a:cs typeface="Arial" panose="020B0604020202020204" pitchFamily="34" charset="0"/>
              </a:rPr>
              <a:t>	</a:t>
            </a:r>
            <a:r>
              <a:rPr lang="pt-BR" sz="2000" b="1" spc="-38" dirty="0">
                <a:solidFill>
                  <a:srgbClr val="F26522"/>
                </a:solidFill>
                <a:cs typeface="Arial" panose="020B0604020202020204" pitchFamily="34" charset="0"/>
              </a:rPr>
              <a:t> + </a:t>
            </a:r>
            <a:r>
              <a:rPr lang="pt-BR" sz="2000" b="1" spc="41" dirty="0">
                <a:solidFill>
                  <a:srgbClr val="58595B"/>
                </a:solidFill>
                <a:cs typeface="Arial" panose="020B0604020202020204" pitchFamily="34" charset="0"/>
              </a:rPr>
              <a:t>sistema de logística reversa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2000" b="1" spc="41" dirty="0">
                <a:solidFill>
                  <a:srgbClr val="58595B"/>
                </a:solidFill>
                <a:cs typeface="Arial" panose="020B0604020202020204" pitchFamily="34" charset="0"/>
              </a:rPr>
              <a:t>	</a:t>
            </a:r>
            <a:r>
              <a:rPr lang="pt-BR" sz="2000" b="1" spc="-38" dirty="0">
                <a:solidFill>
                  <a:srgbClr val="F26522"/>
                </a:solidFill>
                <a:cs typeface="Arial" panose="020B0604020202020204" pitchFamily="34" charset="0"/>
              </a:rPr>
              <a:t> + </a:t>
            </a:r>
            <a:r>
              <a:rPr lang="pt-BR" sz="2000" b="1" spc="41" dirty="0">
                <a:solidFill>
                  <a:srgbClr val="58595B"/>
                </a:solidFill>
                <a:cs typeface="Arial" panose="020B0604020202020204" pitchFamily="34" charset="0"/>
              </a:rPr>
              <a:t>apoio à cooperativas e outras formas de associação de catadores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2000" b="1" spc="-38" dirty="0">
                <a:solidFill>
                  <a:srgbClr val="F26522"/>
                </a:solidFill>
                <a:cs typeface="Arial" panose="020B0604020202020204" pitchFamily="34" charset="0"/>
              </a:rPr>
              <a:t>	 + </a:t>
            </a:r>
            <a:r>
              <a:rPr lang="pt-BR" sz="2000" b="1" spc="41" dirty="0">
                <a:solidFill>
                  <a:srgbClr val="58595B"/>
                </a:solidFill>
                <a:cs typeface="Arial" panose="020B0604020202020204" pitchFamily="34" charset="0"/>
              </a:rPr>
              <a:t>incentivos fiscais, financeiros e creditícios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35FE2E-A10E-2DD8-3FB8-124205455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14646"/>
            <a:ext cx="1549845" cy="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EB2B948-3AF5-DC55-9406-78FC3FC8EA8B}"/>
              </a:ext>
            </a:extLst>
          </p:cNvPr>
          <p:cNvSpPr/>
          <p:nvPr/>
        </p:nvSpPr>
        <p:spPr>
          <a:xfrm>
            <a:off x="733977" y="452392"/>
            <a:ext cx="3420110" cy="775970"/>
          </a:xfrm>
          <a:prstGeom prst="rect">
            <a:avLst/>
          </a:prstGeom>
          <a:solidFill>
            <a:schemeClr val="accent6">
              <a:lumMod val="75000"/>
              <a:alpha val="9568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A624A5-BCC9-B763-E5E3-C2B9683B9E6E}"/>
              </a:ext>
            </a:extLst>
          </p:cNvPr>
          <p:cNvSpPr/>
          <p:nvPr/>
        </p:nvSpPr>
        <p:spPr>
          <a:xfrm>
            <a:off x="733977" y="1483995"/>
            <a:ext cx="7676045" cy="3124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73033"/>
            <a:r>
              <a:rPr lang="pt-BR" sz="2000" b="1" spc="-199" dirty="0">
                <a:solidFill>
                  <a:srgbClr val="FFFFFF"/>
                </a:solidFill>
                <a:latin typeface="+mj-lt"/>
                <a:cs typeface="Verdana"/>
              </a:rPr>
              <a:t>Instrumento </a:t>
            </a:r>
            <a:r>
              <a:rPr lang="pt-BR" sz="2000" b="1" spc="-49" dirty="0">
                <a:solidFill>
                  <a:srgbClr val="FFFFFF"/>
                </a:solidFill>
                <a:latin typeface="+mj-lt"/>
                <a:cs typeface="Verdana"/>
              </a:rPr>
              <a:t>de </a:t>
            </a:r>
            <a:r>
              <a:rPr lang="pt-BR" sz="2000" b="1" spc="-128" dirty="0">
                <a:solidFill>
                  <a:srgbClr val="FFFFFF"/>
                </a:solidFill>
                <a:latin typeface="+mj-lt"/>
                <a:cs typeface="Verdana"/>
              </a:rPr>
              <a:t>desenvolvimento </a:t>
            </a:r>
            <a:r>
              <a:rPr lang="pt-BR" sz="2000" b="1" spc="-68" dirty="0">
                <a:solidFill>
                  <a:srgbClr val="FFFFFF"/>
                </a:solidFill>
                <a:latin typeface="+mj-lt"/>
                <a:cs typeface="Verdana"/>
              </a:rPr>
              <a:t>econômico </a:t>
            </a:r>
            <a:r>
              <a:rPr lang="pt-BR" sz="2000" b="1" spc="-38" dirty="0">
                <a:solidFill>
                  <a:srgbClr val="FFFFFF"/>
                </a:solidFill>
                <a:latin typeface="+mj-lt"/>
                <a:cs typeface="Verdana"/>
              </a:rPr>
              <a:t>e</a:t>
            </a:r>
            <a:r>
              <a:rPr lang="pt-BR" sz="2000" b="1" spc="-105" dirty="0">
                <a:solidFill>
                  <a:srgbClr val="FFFFFF"/>
                </a:solidFill>
                <a:latin typeface="+mj-lt"/>
                <a:cs typeface="Verdana"/>
              </a:rPr>
              <a:t> </a:t>
            </a:r>
            <a:r>
              <a:rPr lang="pt-BR" sz="2000" b="1" spc="-101" dirty="0">
                <a:solidFill>
                  <a:srgbClr val="FFFFFF"/>
                </a:solidFill>
                <a:latin typeface="+mj-lt"/>
                <a:cs typeface="Verdana"/>
              </a:rPr>
              <a:t>social...</a:t>
            </a:r>
            <a:endParaRPr lang="pt-BR" sz="2000" dirty="0">
              <a:latin typeface="+mj-lt"/>
              <a:cs typeface="Verdana"/>
            </a:endParaRPr>
          </a:p>
          <a:p>
            <a:pPr>
              <a:lnSpc>
                <a:spcPct val="100000"/>
              </a:lnSpc>
            </a:pPr>
            <a:endParaRPr lang="pt-BR" sz="2000" dirty="0">
              <a:latin typeface="+mj-lt"/>
              <a:cs typeface="Times New Roman"/>
            </a:endParaRPr>
          </a:p>
          <a:p>
            <a:pPr marL="9536" marR="902146" indent="6676">
              <a:lnSpc>
                <a:spcPts val="1299"/>
              </a:lnSpc>
              <a:spcBef>
                <a:spcPts val="1149"/>
              </a:spcBef>
            </a:pPr>
            <a:r>
              <a:rPr lang="pt-BR" sz="2000" b="1" spc="-75" dirty="0">
                <a:solidFill>
                  <a:srgbClr val="FFFFFF"/>
                </a:solidFill>
                <a:latin typeface="+mj-lt"/>
                <a:cs typeface="Verdana"/>
              </a:rPr>
              <a:t>caracterizado </a:t>
            </a:r>
            <a:r>
              <a:rPr lang="pt-BR" sz="2000" b="1" spc="-113" dirty="0">
                <a:solidFill>
                  <a:srgbClr val="FFFFFF"/>
                </a:solidFill>
                <a:latin typeface="+mj-lt"/>
                <a:cs typeface="Verdana"/>
              </a:rPr>
              <a:t>por </a:t>
            </a:r>
            <a:r>
              <a:rPr lang="pt-BR" sz="2000" b="1" spc="-143" dirty="0">
                <a:solidFill>
                  <a:srgbClr val="FFFFFF"/>
                </a:solidFill>
                <a:latin typeface="+mj-lt"/>
                <a:cs typeface="Verdana"/>
              </a:rPr>
              <a:t>um </a:t>
            </a:r>
            <a:r>
              <a:rPr lang="pt-BR" sz="2000" b="1" spc="-109" dirty="0">
                <a:solidFill>
                  <a:srgbClr val="FFFFFF"/>
                </a:solidFill>
                <a:latin typeface="+mj-lt"/>
                <a:cs typeface="Verdana"/>
              </a:rPr>
              <a:t>conjunto </a:t>
            </a:r>
            <a:r>
              <a:rPr lang="pt-BR" sz="2000" b="1" spc="-45" dirty="0">
                <a:solidFill>
                  <a:srgbClr val="FFFFFF"/>
                </a:solidFill>
                <a:latin typeface="+mj-lt"/>
                <a:cs typeface="Verdana"/>
              </a:rPr>
              <a:t>de </a:t>
            </a:r>
            <a:r>
              <a:rPr lang="pt-BR" sz="2000" b="1" spc="-60" dirty="0">
                <a:solidFill>
                  <a:srgbClr val="FFFFFF"/>
                </a:solidFill>
                <a:latin typeface="+mj-lt"/>
                <a:cs typeface="Verdana"/>
              </a:rPr>
              <a:t>ações, </a:t>
            </a:r>
            <a:r>
              <a:rPr lang="pt-BR" sz="2000" b="1" spc="-98" dirty="0">
                <a:solidFill>
                  <a:srgbClr val="FFFFFF"/>
                </a:solidFill>
                <a:latin typeface="+mj-lt"/>
                <a:cs typeface="Verdana"/>
              </a:rPr>
              <a:t>procedimentos </a:t>
            </a:r>
            <a:r>
              <a:rPr lang="pt-BR" sz="2000" b="1" spc="-34" dirty="0">
                <a:solidFill>
                  <a:srgbClr val="FFFFFF"/>
                </a:solidFill>
                <a:latin typeface="+mj-lt"/>
                <a:cs typeface="Verdana"/>
              </a:rPr>
              <a:t>e </a:t>
            </a:r>
            <a:r>
              <a:rPr lang="pt-BR" sz="2000" b="1" spc="-109" dirty="0">
                <a:solidFill>
                  <a:srgbClr val="FFFFFF"/>
                </a:solidFill>
                <a:latin typeface="+mj-lt"/>
                <a:cs typeface="Verdana"/>
              </a:rPr>
              <a:t>meios </a:t>
            </a:r>
            <a:r>
              <a:rPr lang="pt-BR" sz="2000" b="1" spc="-105" dirty="0">
                <a:solidFill>
                  <a:srgbClr val="FFFFFF"/>
                </a:solidFill>
                <a:latin typeface="+mj-lt"/>
                <a:cs typeface="Verdana"/>
              </a:rPr>
              <a:t>destinados  </a:t>
            </a:r>
            <a:r>
              <a:rPr lang="pt-BR" sz="2000" b="1" spc="-15" dirty="0">
                <a:solidFill>
                  <a:srgbClr val="FFFFFF"/>
                </a:solidFill>
                <a:latin typeface="+mj-lt"/>
                <a:cs typeface="Verdana"/>
              </a:rPr>
              <a:t>a </a:t>
            </a:r>
            <a:r>
              <a:rPr lang="pt-BR" sz="2000" b="1" spc="-109" dirty="0">
                <a:solidFill>
                  <a:srgbClr val="FFFFFF"/>
                </a:solidFill>
                <a:latin typeface="+mj-lt"/>
                <a:cs typeface="Verdana"/>
              </a:rPr>
              <a:t>viabilizar </a:t>
            </a:r>
            <a:r>
              <a:rPr lang="pt-BR" sz="2000" b="1" spc="-15" dirty="0">
                <a:solidFill>
                  <a:srgbClr val="FFFFFF"/>
                </a:solidFill>
                <a:latin typeface="+mj-lt"/>
                <a:cs typeface="Verdana"/>
              </a:rPr>
              <a:t>a </a:t>
            </a:r>
            <a:r>
              <a:rPr lang="pt-BR" sz="2000" b="1" spc="-64" dirty="0">
                <a:solidFill>
                  <a:srgbClr val="FFFFFF"/>
                </a:solidFill>
                <a:latin typeface="+mj-lt"/>
                <a:cs typeface="Verdana"/>
              </a:rPr>
              <a:t>coleta </a:t>
            </a:r>
            <a:r>
              <a:rPr lang="pt-BR" sz="2000" b="1" spc="-34" dirty="0">
                <a:solidFill>
                  <a:srgbClr val="FFFFFF"/>
                </a:solidFill>
                <a:latin typeface="+mj-lt"/>
                <a:cs typeface="Verdana"/>
              </a:rPr>
              <a:t>e </a:t>
            </a:r>
            <a:r>
              <a:rPr lang="pt-BR" sz="2000" b="1" spc="-15" dirty="0">
                <a:solidFill>
                  <a:srgbClr val="FFFFFF"/>
                </a:solidFill>
                <a:latin typeface="+mj-lt"/>
                <a:cs typeface="Verdana"/>
              </a:rPr>
              <a:t>a </a:t>
            </a:r>
            <a:r>
              <a:rPr lang="pt-BR" sz="2000" b="1" spc="-113" dirty="0">
                <a:solidFill>
                  <a:srgbClr val="FFFFFF"/>
                </a:solidFill>
                <a:latin typeface="+mj-lt"/>
                <a:cs typeface="Verdana"/>
              </a:rPr>
              <a:t>restituição </a:t>
            </a:r>
            <a:r>
              <a:rPr lang="pt-BR" sz="2000" b="1" spc="-101" dirty="0">
                <a:solidFill>
                  <a:srgbClr val="FFFFFF"/>
                </a:solidFill>
                <a:latin typeface="+mj-lt"/>
                <a:cs typeface="Verdana"/>
              </a:rPr>
              <a:t>dos </a:t>
            </a:r>
            <a:r>
              <a:rPr lang="pt-BR" sz="2000" b="1" spc="-128" dirty="0">
                <a:solidFill>
                  <a:srgbClr val="FFFFFF"/>
                </a:solidFill>
                <a:latin typeface="+mj-lt"/>
                <a:cs typeface="Verdana"/>
              </a:rPr>
              <a:t>resíduos </a:t>
            </a:r>
            <a:r>
              <a:rPr lang="pt-BR" sz="2000" b="1" spc="-116" dirty="0">
                <a:solidFill>
                  <a:srgbClr val="FFFFFF"/>
                </a:solidFill>
                <a:latin typeface="+mj-lt"/>
                <a:cs typeface="Verdana"/>
              </a:rPr>
              <a:t>sólidos </a:t>
            </a:r>
            <a:r>
              <a:rPr lang="pt-BR" sz="2000" b="1" spc="-38" dirty="0">
                <a:solidFill>
                  <a:srgbClr val="FFFFFF"/>
                </a:solidFill>
                <a:latin typeface="+mj-lt"/>
                <a:cs typeface="Verdana"/>
              </a:rPr>
              <a:t>ao </a:t>
            </a:r>
            <a:r>
              <a:rPr lang="pt-BR" sz="2000" b="1" spc="-139" dirty="0">
                <a:solidFill>
                  <a:srgbClr val="FFFFFF"/>
                </a:solidFill>
                <a:latin typeface="+mj-lt"/>
                <a:cs typeface="Verdana"/>
              </a:rPr>
              <a:t>setor</a:t>
            </a:r>
            <a:r>
              <a:rPr lang="pt-BR" sz="2000" b="1" spc="34" dirty="0">
                <a:solidFill>
                  <a:srgbClr val="FFFFFF"/>
                </a:solidFill>
                <a:latin typeface="+mj-lt"/>
                <a:cs typeface="Verdana"/>
              </a:rPr>
              <a:t> </a:t>
            </a:r>
            <a:r>
              <a:rPr lang="pt-BR" sz="2000" b="1" spc="-105" dirty="0">
                <a:solidFill>
                  <a:srgbClr val="FFFFFF"/>
                </a:solidFill>
                <a:latin typeface="+mj-lt"/>
                <a:cs typeface="Verdana"/>
              </a:rPr>
              <a:t>empresarial...</a:t>
            </a:r>
            <a:endParaRPr lang="pt-BR" sz="2000" dirty="0">
              <a:latin typeface="+mj-lt"/>
              <a:cs typeface="Verdana"/>
            </a:endParaRPr>
          </a:p>
          <a:p>
            <a:pPr>
              <a:lnSpc>
                <a:spcPct val="100000"/>
              </a:lnSpc>
            </a:pPr>
            <a:endParaRPr lang="pt-BR" sz="2000" dirty="0">
              <a:latin typeface="+mj-lt"/>
              <a:cs typeface="Times New Roman"/>
            </a:endParaRPr>
          </a:p>
          <a:p>
            <a:pPr>
              <a:spcBef>
                <a:spcPts val="2"/>
              </a:spcBef>
            </a:pPr>
            <a:endParaRPr lang="pt-BR" sz="2000" dirty="0">
              <a:latin typeface="+mj-lt"/>
              <a:cs typeface="Times New Roman"/>
            </a:endParaRPr>
          </a:p>
          <a:p>
            <a:pPr marL="514967"/>
            <a:r>
              <a:rPr lang="pt-BR" sz="2000" b="1" spc="-94" dirty="0">
                <a:solidFill>
                  <a:srgbClr val="FFFFFF"/>
                </a:solidFill>
                <a:latin typeface="+mj-lt"/>
                <a:cs typeface="Verdana"/>
              </a:rPr>
              <a:t>...para </a:t>
            </a:r>
            <a:r>
              <a:rPr lang="pt-BR" sz="2000" b="1" spc="-113" dirty="0">
                <a:solidFill>
                  <a:srgbClr val="FFFFFF"/>
                </a:solidFill>
                <a:latin typeface="+mj-lt"/>
                <a:cs typeface="Verdana"/>
              </a:rPr>
              <a:t>reaproveitamento, </a:t>
            </a:r>
            <a:r>
              <a:rPr lang="pt-BR" sz="2000" b="1" spc="-98" dirty="0">
                <a:solidFill>
                  <a:srgbClr val="FFFFFF"/>
                </a:solidFill>
                <a:latin typeface="+mj-lt"/>
                <a:cs typeface="Verdana"/>
              </a:rPr>
              <a:t>em </a:t>
            </a:r>
            <a:r>
              <a:rPr lang="pt-BR" sz="2000" b="1" spc="-131" dirty="0">
                <a:solidFill>
                  <a:srgbClr val="FFFFFF"/>
                </a:solidFill>
                <a:latin typeface="+mj-lt"/>
                <a:cs typeface="Verdana"/>
              </a:rPr>
              <a:t>seu </a:t>
            </a:r>
            <a:r>
              <a:rPr lang="pt-BR" sz="2000" b="1" spc="-45" dirty="0">
                <a:solidFill>
                  <a:srgbClr val="FFFFFF"/>
                </a:solidFill>
                <a:latin typeface="+mj-lt"/>
                <a:cs typeface="Verdana"/>
              </a:rPr>
              <a:t>ciclo </a:t>
            </a:r>
            <a:r>
              <a:rPr lang="pt-BR" sz="2000" b="1" spc="-109" dirty="0">
                <a:solidFill>
                  <a:srgbClr val="FFFFFF"/>
                </a:solidFill>
                <a:latin typeface="+mj-lt"/>
                <a:cs typeface="Verdana"/>
              </a:rPr>
              <a:t>ou </a:t>
            </a:r>
            <a:r>
              <a:rPr lang="pt-BR" sz="2000" b="1" spc="-98" dirty="0">
                <a:solidFill>
                  <a:srgbClr val="FFFFFF"/>
                </a:solidFill>
                <a:latin typeface="+mj-lt"/>
                <a:cs typeface="Verdana"/>
              </a:rPr>
              <a:t>em </a:t>
            </a:r>
            <a:r>
              <a:rPr lang="pt-BR" sz="2000" b="1" spc="-161" dirty="0">
                <a:solidFill>
                  <a:srgbClr val="FFFFFF"/>
                </a:solidFill>
                <a:latin typeface="+mj-lt"/>
                <a:cs typeface="Verdana"/>
              </a:rPr>
              <a:t>outros </a:t>
            </a:r>
            <a:r>
              <a:rPr lang="pt-BR" sz="2000" b="1" spc="-71" dirty="0">
                <a:solidFill>
                  <a:srgbClr val="FFFFFF"/>
                </a:solidFill>
                <a:latin typeface="+mj-lt"/>
                <a:cs typeface="Verdana"/>
              </a:rPr>
              <a:t>ciclos </a:t>
            </a:r>
            <a:r>
              <a:rPr lang="pt-BR" sz="2000" b="1" spc="-131" dirty="0">
                <a:solidFill>
                  <a:srgbClr val="FFFFFF"/>
                </a:solidFill>
                <a:latin typeface="+mj-lt"/>
                <a:cs typeface="Verdana"/>
              </a:rPr>
              <a:t>produtivos,</a:t>
            </a:r>
            <a:r>
              <a:rPr lang="pt-BR" sz="2000" b="1" spc="38" dirty="0">
                <a:solidFill>
                  <a:srgbClr val="FFFFFF"/>
                </a:solidFill>
                <a:latin typeface="+mj-lt"/>
                <a:cs typeface="Verdana"/>
              </a:rPr>
              <a:t> </a:t>
            </a:r>
            <a:r>
              <a:rPr lang="pt-BR" sz="2000" b="1" spc="-113" dirty="0">
                <a:solidFill>
                  <a:srgbClr val="FFFFFF"/>
                </a:solidFill>
                <a:latin typeface="+mj-lt"/>
                <a:cs typeface="Verdana"/>
              </a:rPr>
              <a:t>ou</a:t>
            </a:r>
            <a:endParaRPr lang="pt-BR" sz="2000" dirty="0">
              <a:latin typeface="+mj-lt"/>
              <a:cs typeface="Verdana"/>
            </a:endParaRPr>
          </a:p>
          <a:p>
            <a:pPr marL="2420823"/>
            <a:r>
              <a:rPr lang="pt-BR" sz="2000" b="1" spc="-139" dirty="0">
                <a:solidFill>
                  <a:srgbClr val="FFFFFF"/>
                </a:solidFill>
                <a:latin typeface="+mj-lt"/>
                <a:cs typeface="Verdana"/>
              </a:rPr>
              <a:t>outra </a:t>
            </a:r>
            <a:r>
              <a:rPr lang="pt-BR" sz="2000" b="1" spc="-83" dirty="0">
                <a:solidFill>
                  <a:srgbClr val="FFFFFF"/>
                </a:solidFill>
                <a:latin typeface="+mj-lt"/>
                <a:cs typeface="Verdana"/>
              </a:rPr>
              <a:t>destinação </a:t>
            </a:r>
            <a:r>
              <a:rPr lang="pt-BR" sz="2000" b="1" spc="-128" dirty="0">
                <a:solidFill>
                  <a:srgbClr val="FFFFFF"/>
                </a:solidFill>
                <a:latin typeface="+mj-lt"/>
                <a:cs typeface="Verdana"/>
              </a:rPr>
              <a:t>final </a:t>
            </a:r>
            <a:r>
              <a:rPr lang="pt-BR" sz="2000" b="1" spc="-109" dirty="0">
                <a:solidFill>
                  <a:srgbClr val="FFFFFF"/>
                </a:solidFill>
                <a:latin typeface="+mj-lt"/>
                <a:cs typeface="Verdana"/>
              </a:rPr>
              <a:t>ambientalmente</a:t>
            </a:r>
            <a:r>
              <a:rPr lang="pt-BR" sz="2000" b="1" spc="-68" dirty="0">
                <a:solidFill>
                  <a:srgbClr val="FFFFFF"/>
                </a:solidFill>
                <a:latin typeface="+mj-lt"/>
                <a:cs typeface="Verdana"/>
              </a:rPr>
              <a:t> </a:t>
            </a:r>
            <a:r>
              <a:rPr lang="pt-BR" sz="2000" b="1" spc="-56" dirty="0">
                <a:solidFill>
                  <a:srgbClr val="FFFFFF"/>
                </a:solidFill>
                <a:latin typeface="+mj-lt"/>
                <a:cs typeface="Verdana"/>
              </a:rPr>
              <a:t>adequada.</a:t>
            </a:r>
            <a:endParaRPr lang="pt-BR" sz="2000" dirty="0">
              <a:latin typeface="+mj-lt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7969" y="452392"/>
            <a:ext cx="3032125" cy="64645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200" spc="65" dirty="0">
                <a:solidFill>
                  <a:srgbClr val="FFFFFF"/>
                </a:solidFill>
                <a:latin typeface="+mj-lt"/>
              </a:rPr>
              <a:t> SISTEMA DE LOGÍSTICA REVERSA</a:t>
            </a:r>
            <a:endParaRPr sz="2200" dirty="0"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AA14CA-E7B0-0FB2-F29D-605022726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5">
            <a:extLst>
              <a:ext uri="{FF2B5EF4-FFF2-40B4-BE49-F238E27FC236}">
                <a16:creationId xmlns:a16="http://schemas.microsoft.com/office/drawing/2014/main" id="{C13D2742-8A19-4A48-7451-0C14FCAEA3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90055"/>
            <a:ext cx="3032125" cy="9414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200" dirty="0">
                <a:solidFill>
                  <a:schemeClr val="bg1"/>
                </a:solidFill>
                <a:latin typeface="+mj-lt"/>
              </a:rPr>
              <a:t>Responsabilidade Compartilhada pelo ciclo de vida do produto  </a:t>
            </a:r>
            <a:endParaRPr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E28DF1-51ED-9D36-A50B-4F5E30AF5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3CD687B3-5A86-B92C-4FF2-0BD74CF2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031" y="1098850"/>
            <a:ext cx="6352623" cy="390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62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>
            <a:extLst>
              <a:ext uri="{FF2B5EF4-FFF2-40B4-BE49-F238E27FC236}">
                <a16:creationId xmlns:a16="http://schemas.microsoft.com/office/drawing/2014/main" id="{A21E0E87-2563-4C9E-C007-27172486CDF1}"/>
              </a:ext>
            </a:extLst>
          </p:cNvPr>
          <p:cNvSpPr/>
          <p:nvPr/>
        </p:nvSpPr>
        <p:spPr>
          <a:xfrm>
            <a:off x="733977" y="1483995"/>
            <a:ext cx="7676045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12EBC949-2792-65E8-2CA5-EEB46A74CF0C}"/>
              </a:ext>
            </a:extLst>
          </p:cNvPr>
          <p:cNvSpPr txBox="1"/>
          <p:nvPr/>
        </p:nvSpPr>
        <p:spPr>
          <a:xfrm>
            <a:off x="1066800" y="1500685"/>
            <a:ext cx="6737350" cy="3196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/>
              <a:t>conjunto de </a:t>
            </a:r>
            <a:r>
              <a:rPr lang="pt-BR" sz="2000" b="1" i="1" dirty="0"/>
              <a:t>atribuições individualizadas e encadeadas </a:t>
            </a:r>
          </a:p>
          <a:p>
            <a:pPr>
              <a:lnSpc>
                <a:spcPct val="150000"/>
              </a:lnSpc>
            </a:pPr>
            <a:r>
              <a:rPr lang="pt-BR" sz="2000" i="1" dirty="0"/>
              <a:t>dos fabricantes, importadores, distribuidores e comerciantes, dos consumidores e dos titulares dos serviços públicos de limpeza urbana e de manejo dos resíduos sólidos, para</a:t>
            </a:r>
          </a:p>
          <a:p>
            <a:pPr>
              <a:lnSpc>
                <a:spcPct val="150000"/>
              </a:lnSpc>
            </a:pPr>
            <a:r>
              <a:rPr lang="pt-BR" sz="2000" i="1" dirty="0"/>
              <a:t> </a:t>
            </a:r>
            <a:r>
              <a:rPr lang="pt-BR" sz="2000" b="1" i="1" dirty="0"/>
              <a:t>minimizar o volume de resíduos sólidos e rejeitos </a:t>
            </a:r>
            <a:r>
              <a:rPr lang="pt-BR" sz="2000" i="1" dirty="0"/>
              <a:t>gerados, bem como para </a:t>
            </a:r>
            <a:r>
              <a:rPr lang="pt-BR" sz="2000" b="1" i="1" dirty="0"/>
              <a:t>reduzir os impactos </a:t>
            </a:r>
            <a:r>
              <a:rPr lang="pt-BR" sz="2000" i="1" dirty="0"/>
              <a:t>causados à saúde humana e</a:t>
            </a:r>
            <a:br>
              <a:rPr lang="pt-BR" sz="2000" i="1" dirty="0"/>
            </a:br>
            <a:r>
              <a:rPr lang="pt-BR" sz="2000" i="1" dirty="0"/>
              <a:t>à qualidade ambiental decorrentes do ciclo de vida dos produtos</a:t>
            </a: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083F0A29-ACED-161C-33D2-D0972A31AA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7969" y="452392"/>
            <a:ext cx="3032125" cy="9414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434"/>
              </a:spcBef>
            </a:pPr>
            <a:r>
              <a:rPr lang="pt-BR" sz="2400" b="1" dirty="0">
                <a:solidFill>
                  <a:prstClr val="white"/>
                </a:solidFill>
              </a:rPr>
              <a:t>Responsabilidade Compartilhada</a:t>
            </a:r>
            <a:br>
              <a:rPr lang="pt-BR" sz="2400" b="1" dirty="0">
                <a:solidFill>
                  <a:prstClr val="white"/>
                </a:solidFill>
              </a:rPr>
            </a:br>
            <a:endParaRPr sz="2200" dirty="0">
              <a:latin typeface="+mj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1846CA-43F7-F42C-6CB7-C82E77077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7" y="393020"/>
            <a:ext cx="1549845" cy="3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38A01983-940B-47D2-A665-3DD8EB08E8A3}"/>
              </a:ext>
            </a:extLst>
          </p:cNvPr>
          <p:cNvSpPr/>
          <p:nvPr/>
        </p:nvSpPr>
        <p:spPr>
          <a:xfrm>
            <a:off x="1295400" y="332982"/>
            <a:ext cx="3754128" cy="679390"/>
          </a:xfrm>
          <a:custGeom>
            <a:avLst/>
            <a:gdLst/>
            <a:ahLst/>
            <a:cxnLst/>
            <a:rect l="l" t="t" r="r" b="b"/>
            <a:pathLst>
              <a:path w="3557270" h="775969">
                <a:moveTo>
                  <a:pt x="3376803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595934"/>
                </a:lnTo>
                <a:lnTo>
                  <a:pt x="6429" y="643787"/>
                </a:lnTo>
                <a:lnTo>
                  <a:pt x="24573" y="686785"/>
                </a:lnTo>
                <a:lnTo>
                  <a:pt x="52717" y="723214"/>
                </a:lnTo>
                <a:lnTo>
                  <a:pt x="89146" y="751358"/>
                </a:lnTo>
                <a:lnTo>
                  <a:pt x="132144" y="769502"/>
                </a:lnTo>
                <a:lnTo>
                  <a:pt x="179997" y="775931"/>
                </a:lnTo>
                <a:lnTo>
                  <a:pt x="3376803" y="775931"/>
                </a:lnTo>
                <a:lnTo>
                  <a:pt x="3424651" y="769502"/>
                </a:lnTo>
                <a:lnTo>
                  <a:pt x="3467647" y="751358"/>
                </a:lnTo>
                <a:lnTo>
                  <a:pt x="3504077" y="723214"/>
                </a:lnTo>
                <a:lnTo>
                  <a:pt x="3532223" y="686785"/>
                </a:lnTo>
                <a:lnTo>
                  <a:pt x="3550369" y="643787"/>
                </a:lnTo>
                <a:lnTo>
                  <a:pt x="3556800" y="595934"/>
                </a:lnTo>
                <a:lnTo>
                  <a:pt x="3556800" y="179997"/>
                </a:lnTo>
                <a:lnTo>
                  <a:pt x="3550369" y="132149"/>
                </a:lnTo>
                <a:lnTo>
                  <a:pt x="3532223" y="89152"/>
                </a:lnTo>
                <a:lnTo>
                  <a:pt x="3504077" y="52722"/>
                </a:lnTo>
                <a:lnTo>
                  <a:pt x="3467647" y="24576"/>
                </a:lnTo>
                <a:lnTo>
                  <a:pt x="3424651" y="6430"/>
                </a:lnTo>
                <a:lnTo>
                  <a:pt x="337680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352"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D69DB57C-F8CB-4D1F-AC1B-12D65680722B}"/>
              </a:ext>
            </a:extLst>
          </p:cNvPr>
          <p:cNvSpPr txBox="1">
            <a:spLocks/>
          </p:cNvSpPr>
          <p:nvPr/>
        </p:nvSpPr>
        <p:spPr>
          <a:xfrm>
            <a:off x="1448905" y="502352"/>
            <a:ext cx="4570895" cy="520353"/>
          </a:xfrm>
          <a:prstGeom prst="rect">
            <a:avLst/>
          </a:prstGeom>
        </p:spPr>
        <p:txBody>
          <a:bodyPr vert="horz" wrap="square" lIns="0" tIns="41484" rIns="0" bIns="0" rtlCol="0">
            <a:spAutoFit/>
          </a:bodyPr>
          <a:lstStyle>
            <a:lvl1pPr>
              <a:defRPr sz="3150" b="1" i="0">
                <a:solidFill>
                  <a:srgbClr val="782A90"/>
                </a:solidFill>
                <a:latin typeface="Roboto Slab Black"/>
                <a:ea typeface="+mj-ea"/>
                <a:cs typeface="Roboto Slab Black"/>
              </a:defRPr>
            </a:lvl1pPr>
          </a:lstStyle>
          <a:p>
            <a:pPr marL="9536" marR="3815" defTabSz="686623">
              <a:lnSpc>
                <a:spcPts val="1750"/>
              </a:lnSpc>
              <a:spcBef>
                <a:spcPts val="326"/>
              </a:spcBef>
            </a:pPr>
            <a:r>
              <a:rPr lang="pt-BR" sz="2200" kern="0" spc="49" dirty="0">
                <a:solidFill>
                  <a:srgbClr val="FFFFFF"/>
                </a:solidFill>
                <a:latin typeface="+mn-lt"/>
              </a:rPr>
              <a:t>QUAL É O PAPEL DO PODER PÚBLICO?</a:t>
            </a:r>
            <a:endParaRPr lang="pt-BR" sz="2200" kern="0" dirty="0">
              <a:latin typeface="+mn-lt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AF07FDD-FD7A-4B77-B48C-344AAD56EAB9}"/>
              </a:ext>
            </a:extLst>
          </p:cNvPr>
          <p:cNvSpPr txBox="1"/>
          <p:nvPr/>
        </p:nvSpPr>
        <p:spPr>
          <a:xfrm>
            <a:off x="865045" y="1059234"/>
            <a:ext cx="6164347" cy="1554092"/>
          </a:xfrm>
          <a:prstGeom prst="rect">
            <a:avLst/>
          </a:prstGeom>
        </p:spPr>
        <p:txBody>
          <a:bodyPr vert="horz" wrap="square" lIns="0" tIns="9537" rIns="0" bIns="0" rtlCol="0">
            <a:spAutoFit/>
          </a:bodyPr>
          <a:lstStyle/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201" b="1" spc="4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1" b="1" spc="-38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1" b="1" spc="4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endParaRPr lang="pt-BR" sz="1201" b="1" spc="4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endParaRPr lang="pt-BR" sz="1201" b="1" spc="4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endParaRPr lang="pt-BR" sz="1201" b="1" spc="4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endParaRPr lang="pt-BR" sz="1201" b="1" spc="4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endParaRPr lang="pt-BR" sz="1201" b="1" spc="4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2798EE-FF10-0DEA-AC5F-DD1361C30B8D}"/>
              </a:ext>
            </a:extLst>
          </p:cNvPr>
          <p:cNvSpPr txBox="1"/>
          <p:nvPr/>
        </p:nvSpPr>
        <p:spPr>
          <a:xfrm>
            <a:off x="1066800" y="1181742"/>
            <a:ext cx="7754628" cy="3449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2000" b="1" spc="-38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b="1" spc="41" dirty="0">
                <a:solidFill>
                  <a:srgbClr val="58595B"/>
                </a:solidFill>
                <a:cs typeface="Arial" panose="020B0604020202020204" pitchFamily="34" charset="0"/>
              </a:rPr>
              <a:t>Estabelecer sistema de coleta seletiva </a:t>
            </a:r>
            <a:r>
              <a:rPr lang="pt-BR" spc="41" dirty="0">
                <a:solidFill>
                  <a:srgbClr val="58595B"/>
                </a:solidFill>
                <a:cs typeface="Arial" panose="020B0604020202020204" pitchFamily="34" charset="0"/>
              </a:rPr>
              <a:t>(art. 36, II)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pc="-38" dirty="0">
                <a:solidFill>
                  <a:srgbClr val="F26522"/>
                </a:solidFill>
                <a:cs typeface="Arial" panose="020B0604020202020204" pitchFamily="34" charset="0"/>
              </a:rPr>
              <a:t>+ </a:t>
            </a:r>
            <a:r>
              <a:rPr lang="pt-BR" b="1" spc="41" dirty="0">
                <a:solidFill>
                  <a:srgbClr val="58595B"/>
                </a:solidFill>
                <a:cs typeface="Arial" panose="020B0604020202020204" pitchFamily="34" charset="0"/>
              </a:rPr>
              <a:t>Articular com os agentes econômicos e sociais </a:t>
            </a:r>
            <a:r>
              <a:rPr lang="pt-BR" spc="41" dirty="0">
                <a:solidFill>
                  <a:srgbClr val="58595B"/>
                </a:solidFill>
                <a:cs typeface="Arial" panose="020B0604020202020204" pitchFamily="34" charset="0"/>
              </a:rPr>
              <a:t>medidas para </a:t>
            </a:r>
            <a:r>
              <a:rPr lang="pt-BR" b="1" spc="41" dirty="0">
                <a:solidFill>
                  <a:srgbClr val="58595B"/>
                </a:solidFill>
                <a:cs typeface="Arial" panose="020B0604020202020204" pitchFamily="34" charset="0"/>
              </a:rPr>
              <a:t>viabilizar o retorno ao ciclo produtivo</a:t>
            </a:r>
            <a:r>
              <a:rPr lang="pt-BR" spc="41" dirty="0">
                <a:solidFill>
                  <a:srgbClr val="58595B"/>
                </a:solidFill>
                <a:cs typeface="Arial" panose="020B0604020202020204" pitchFamily="34" charset="0"/>
              </a:rPr>
              <a:t> dos resíduos manejados pelo serviço de limpeza urbana (art. 36, III)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pc="-38" dirty="0">
                <a:solidFill>
                  <a:srgbClr val="F26522"/>
                </a:solidFill>
                <a:cs typeface="Arial" panose="020B0604020202020204" pitchFamily="34" charset="0"/>
              </a:rPr>
              <a:t>+ </a:t>
            </a:r>
            <a:r>
              <a:rPr lang="pt-BR" spc="-38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Quando estabelecido sistema de logística reversa, r</a:t>
            </a:r>
            <a:r>
              <a:rPr lang="pt-BR" spc="4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ealizar </a:t>
            </a:r>
            <a:r>
              <a:rPr lang="pt-BR" spc="41" dirty="0">
                <a:solidFill>
                  <a:srgbClr val="58595B"/>
                </a:solidFill>
                <a:cs typeface="Arial" panose="020B0604020202020204" pitchFamily="34" charset="0"/>
              </a:rPr>
              <a:t>atividades relacionadas ao gerenciamento de resíduos sólidos de responsabilidade dos agentes econômicos, mediante a devida </a:t>
            </a:r>
            <a:r>
              <a:rPr lang="pt-BR" b="1" spc="41" dirty="0">
                <a:solidFill>
                  <a:srgbClr val="58595B"/>
                </a:solidFill>
                <a:cs typeface="Arial" panose="020B0604020202020204" pitchFamily="34" charset="0"/>
              </a:rPr>
              <a:t>remuneração</a:t>
            </a:r>
            <a:r>
              <a:rPr lang="pt-BR" spc="41" dirty="0">
                <a:solidFill>
                  <a:srgbClr val="58595B"/>
                </a:solidFill>
                <a:cs typeface="Arial" panose="020B0604020202020204" pitchFamily="34" charset="0"/>
              </a:rPr>
              <a:t> (art. 36, IV)</a:t>
            </a:r>
            <a:endParaRPr lang="pt-BR" sz="1600" b="1" spc="41" dirty="0">
              <a:solidFill>
                <a:srgbClr val="58595B"/>
              </a:solidFill>
              <a:cs typeface="Arial" panose="020B0604020202020204" pitchFamily="34" charset="0"/>
            </a:endParaRP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600" b="1" spc="-38" dirty="0">
                <a:solidFill>
                  <a:srgbClr val="F26522"/>
                </a:solidFill>
                <a:cs typeface="Arial" panose="020B0604020202020204" pitchFamily="34" charset="0"/>
              </a:rPr>
              <a:t> + </a:t>
            </a:r>
            <a:r>
              <a:rPr lang="pt-BR" sz="1600" b="1" spc="41" dirty="0">
                <a:solidFill>
                  <a:srgbClr val="58595B"/>
                </a:solidFill>
                <a:cs typeface="Arial" panose="020B0604020202020204" pitchFamily="34" charset="0"/>
              </a:rPr>
              <a:t>tratar, adotar procedimentos para reaproveitamento e dar disposição final ambientalmente adequada </a:t>
            </a:r>
            <a:r>
              <a:rPr lang="pt-BR" sz="1600" spc="41" dirty="0">
                <a:solidFill>
                  <a:srgbClr val="58595B"/>
                </a:solidFill>
                <a:cs typeface="Arial" panose="020B0604020202020204" pitchFamily="34" charset="0"/>
              </a:rPr>
              <a:t>aos resíduos de sua responsabilidade </a:t>
            </a:r>
            <a:r>
              <a:rPr lang="pt-BR" sz="1600" b="1" spc="41" dirty="0">
                <a:solidFill>
                  <a:srgbClr val="58595B"/>
                </a:solidFill>
                <a:cs typeface="Arial" panose="020B0604020202020204" pitchFamily="34" charset="0"/>
              </a:rPr>
              <a:t>(art. 36, I, V e VI)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55AF0EF-BBED-0746-D2BA-9324FF1E6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01" y="332982"/>
            <a:ext cx="1783922" cy="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1310428" y="1148264"/>
            <a:ext cx="5502155" cy="3634084"/>
          </a:xfrm>
          <a:prstGeom prst="rect">
            <a:avLst/>
          </a:prstGeom>
        </p:spPr>
        <p:txBody>
          <a:bodyPr vert="horz" wrap="square" lIns="0" tIns="9537" rIns="0" bIns="0" rtlCol="0">
            <a:spAutoFit/>
          </a:bodyPr>
          <a:lstStyle/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z="1051" b="1" spc="4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051" b="1" spc="-38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b="1" spc="4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disponibilização adequada </a:t>
            </a:r>
            <a:r>
              <a:rPr lang="pt-BR" spc="4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seus resíduos para a </a:t>
            </a:r>
            <a:r>
              <a:rPr lang="pt-BR" b="1" spc="4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coleta indiferenciada </a:t>
            </a:r>
            <a:r>
              <a:rPr lang="pt-BR" spc="4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28);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endParaRPr lang="pt-BR" spc="41" dirty="0">
              <a:solidFill>
                <a:srgbClr val="5859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r>
              <a:rPr lang="pt-BR" spc="41" dirty="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pc="-38" dirty="0">
                <a:solidFill>
                  <a:srgbClr val="F265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pt-BR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houver coleta seletiva e logística reversa, </a:t>
            </a:r>
            <a:r>
              <a:rPr lang="pt-BR" b="1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acondicionar adequadamente e de forma diferenciada os resíduos gerados </a:t>
            </a:r>
            <a:r>
              <a:rPr lang="pt-BR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35, I), </a:t>
            </a:r>
            <a:r>
              <a:rPr lang="pt-BR" b="1" spc="4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disponibilizar adequadamente</a:t>
            </a:r>
            <a:r>
              <a:rPr lang="pt-BR" spc="4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 resíduos sólidos reutilizáveis e recicláveis para </a:t>
            </a:r>
            <a:r>
              <a:rPr lang="pt-BR" b="1" spc="4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coleta ou devolução</a:t>
            </a:r>
            <a:r>
              <a:rPr lang="pt-BR" spc="4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 devolução </a:t>
            </a:r>
            <a:r>
              <a:rPr lang="pt-BR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28 e art. 35, II)</a:t>
            </a:r>
          </a:p>
          <a:p>
            <a:pPr marL="113484" marR="3815" indent="-104424" algn="just">
              <a:lnSpc>
                <a:spcPct val="136100"/>
              </a:lnSpc>
              <a:spcBef>
                <a:spcPts val="75"/>
              </a:spcBef>
            </a:pPr>
            <a:endParaRPr lang="pt-BR" sz="1051" b="1" spc="41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38A01983-940B-47D2-A665-3DD8EB08E8A3}"/>
              </a:ext>
            </a:extLst>
          </p:cNvPr>
          <p:cNvSpPr/>
          <p:nvPr/>
        </p:nvSpPr>
        <p:spPr>
          <a:xfrm>
            <a:off x="1277177" y="191834"/>
            <a:ext cx="4209223" cy="706692"/>
          </a:xfrm>
          <a:custGeom>
            <a:avLst/>
            <a:gdLst/>
            <a:ahLst/>
            <a:cxnLst/>
            <a:rect l="l" t="t" r="r" b="b"/>
            <a:pathLst>
              <a:path w="3557270" h="775969">
                <a:moveTo>
                  <a:pt x="3376803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595934"/>
                </a:lnTo>
                <a:lnTo>
                  <a:pt x="6429" y="643787"/>
                </a:lnTo>
                <a:lnTo>
                  <a:pt x="24573" y="686785"/>
                </a:lnTo>
                <a:lnTo>
                  <a:pt x="52717" y="723214"/>
                </a:lnTo>
                <a:lnTo>
                  <a:pt x="89146" y="751358"/>
                </a:lnTo>
                <a:lnTo>
                  <a:pt x="132144" y="769502"/>
                </a:lnTo>
                <a:lnTo>
                  <a:pt x="179997" y="775931"/>
                </a:lnTo>
                <a:lnTo>
                  <a:pt x="3376803" y="775931"/>
                </a:lnTo>
                <a:lnTo>
                  <a:pt x="3424651" y="769502"/>
                </a:lnTo>
                <a:lnTo>
                  <a:pt x="3467647" y="751358"/>
                </a:lnTo>
                <a:lnTo>
                  <a:pt x="3504077" y="723214"/>
                </a:lnTo>
                <a:lnTo>
                  <a:pt x="3532223" y="686785"/>
                </a:lnTo>
                <a:lnTo>
                  <a:pt x="3550369" y="643787"/>
                </a:lnTo>
                <a:lnTo>
                  <a:pt x="3556800" y="595934"/>
                </a:lnTo>
                <a:lnTo>
                  <a:pt x="3556800" y="179997"/>
                </a:lnTo>
                <a:lnTo>
                  <a:pt x="3550369" y="132149"/>
                </a:lnTo>
                <a:lnTo>
                  <a:pt x="3532223" y="89152"/>
                </a:lnTo>
                <a:lnTo>
                  <a:pt x="3504077" y="52722"/>
                </a:lnTo>
                <a:lnTo>
                  <a:pt x="3467647" y="24576"/>
                </a:lnTo>
                <a:lnTo>
                  <a:pt x="3424651" y="6430"/>
                </a:lnTo>
                <a:lnTo>
                  <a:pt x="3376803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352"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D69DB57C-F8CB-4D1F-AC1B-12D65680722B}"/>
              </a:ext>
            </a:extLst>
          </p:cNvPr>
          <p:cNvSpPr txBox="1">
            <a:spLocks/>
          </p:cNvSpPr>
          <p:nvPr/>
        </p:nvSpPr>
        <p:spPr>
          <a:xfrm>
            <a:off x="1447800" y="210356"/>
            <a:ext cx="3886200" cy="542026"/>
          </a:xfrm>
          <a:prstGeom prst="rect">
            <a:avLst/>
          </a:prstGeom>
        </p:spPr>
        <p:txBody>
          <a:bodyPr vert="horz" wrap="square" lIns="0" tIns="41484" rIns="0" bIns="0" rtlCol="0">
            <a:spAutoFit/>
          </a:bodyPr>
          <a:lstStyle>
            <a:lvl1pPr>
              <a:defRPr sz="3150" b="1" i="0">
                <a:solidFill>
                  <a:srgbClr val="782A90"/>
                </a:solidFill>
                <a:latin typeface="Roboto Slab Black"/>
                <a:ea typeface="+mj-ea"/>
                <a:cs typeface="Roboto Slab Black"/>
              </a:defRPr>
            </a:lvl1pPr>
          </a:lstStyle>
          <a:p>
            <a:pPr marL="9536" marR="3815" defTabSz="686623">
              <a:lnSpc>
                <a:spcPts val="1750"/>
              </a:lnSpc>
              <a:spcBef>
                <a:spcPts val="326"/>
              </a:spcBef>
            </a:pPr>
            <a:r>
              <a:rPr lang="pt-BR" sz="1652" kern="0" spc="49" dirty="0">
                <a:solidFill>
                  <a:srgbClr val="FFFFFF"/>
                </a:solidFill>
                <a:latin typeface="Arial Rounded MT Bold" panose="020F0704030504030204" pitchFamily="34" charset="0"/>
              </a:rPr>
              <a:t>QUAL É O PAPEL DO GERADOR </a:t>
            </a:r>
          </a:p>
          <a:p>
            <a:pPr marL="9536" marR="3815" defTabSz="686623">
              <a:lnSpc>
                <a:spcPts val="1750"/>
              </a:lnSpc>
              <a:spcBef>
                <a:spcPts val="326"/>
              </a:spcBef>
            </a:pPr>
            <a:r>
              <a:rPr lang="pt-BR" sz="1652" kern="0" spc="49" dirty="0">
                <a:solidFill>
                  <a:srgbClr val="FFFFFF"/>
                </a:solidFill>
                <a:latin typeface="Arial Rounded MT Bold" panose="020F0704030504030204" pitchFamily="34" charset="0"/>
              </a:rPr>
              <a:t>DE RESÍDUOS DOMICILIARES?</a:t>
            </a:r>
            <a:endParaRPr lang="pt-BR" sz="1652" kern="0" dirty="0">
              <a:latin typeface="Arial Rounded MT Bold" panose="020F07040305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737999-76C7-A3CA-5563-F534162A1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01" y="332982"/>
            <a:ext cx="1783922" cy="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1034</Words>
  <Application>Microsoft Office PowerPoint</Application>
  <PresentationFormat>Personalizar</PresentationFormat>
  <Paragraphs>105</Paragraphs>
  <Slides>20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Aptos</vt:lpstr>
      <vt:lpstr>Arial</vt:lpstr>
      <vt:lpstr>Arial Rounded MT Bold</vt:lpstr>
      <vt:lpstr>Calibri</vt:lpstr>
      <vt:lpstr>Roboto Slab Black</vt:lpstr>
      <vt:lpstr>Times New Roman</vt:lpstr>
      <vt:lpstr>Wingdings</vt:lpstr>
      <vt:lpstr>Office Theme</vt:lpstr>
      <vt:lpstr>Imagem de Bitmap</vt:lpstr>
      <vt:lpstr>Apresentação do PowerPoint</vt:lpstr>
      <vt:lpstr>SISTEMA DE LOGÍSTICA REVERSA </vt:lpstr>
      <vt:lpstr>Apresentação do PowerPoint</vt:lpstr>
      <vt:lpstr>Apresentação do PowerPoint</vt:lpstr>
      <vt:lpstr> SISTEMA DE LOGÍSTICA REVERSA</vt:lpstr>
      <vt:lpstr>Responsabilidade Compartilhada pelo ciclo de vida do produto  </vt:lpstr>
      <vt:lpstr>Responsabilidade Compartilhada </vt:lpstr>
      <vt:lpstr>Apresentação do PowerPoint</vt:lpstr>
      <vt:lpstr>Apresentação do PowerPoint</vt:lpstr>
      <vt:lpstr>QUAL O PAPEL DE FABRICANTES, IMPORTADORES, DISTRIBUIDORES E COMERCIANTES?</vt:lpstr>
      <vt:lpstr>Apresentação do PowerPoint</vt:lpstr>
      <vt:lpstr>QUAL O PAPEL DE FABRICANTES, IMPORTADORES, DISTRIBUIDORES E COMERCIANTES?</vt:lpstr>
      <vt:lpstr>Apresentação do PowerPoint</vt:lpstr>
      <vt:lpstr>SISTEMA DE LOGÍSTICA REVERSA já implementados </vt:lpstr>
      <vt:lpstr>DN 249  de 08/02/24</vt:lpstr>
      <vt:lpstr>AVALIAÇÃO E MONITORAMENTO DOS RESULTADOS </vt:lpstr>
      <vt:lpstr>SISTEMA DE LOGÍSTICA REVERSA EM MG</vt:lpstr>
      <vt:lpstr>PONTOS DE RECEBIMENTO  - SLR </vt:lpstr>
      <vt:lpstr>Guia Nacional de contratações sustentáveis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Lupta gent que offic  totas nihil ipsa  asinihi llupta optas</dc:title>
  <dc:creator>Patricia</dc:creator>
  <cp:lastModifiedBy>Humberto Martins Marques</cp:lastModifiedBy>
  <cp:revision>27</cp:revision>
  <dcterms:created xsi:type="dcterms:W3CDTF">2022-07-25T20:20:42Z</dcterms:created>
  <dcterms:modified xsi:type="dcterms:W3CDTF">2024-05-13T14:15:03Z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2022-07-25T00:00:00Z</vt:filetime>
  </property>
</Properties>
</file>