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ppt/media/image30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317" r:id="rId9"/>
    <p:sldId id="266" r:id="rId10"/>
    <p:sldId id="269" r:id="rId11"/>
    <p:sldId id="272" r:id="rId12"/>
    <p:sldId id="302" r:id="rId13"/>
    <p:sldId id="318" r:id="rId14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607B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607B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24597" y="1951685"/>
            <a:ext cx="2872740" cy="480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607B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668" y="350519"/>
            <a:ext cx="9143999" cy="3428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2668" y="352044"/>
            <a:ext cx="9143999" cy="6629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" y="1014984"/>
            <a:ext cx="7434071" cy="3657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72668" y="350519"/>
            <a:ext cx="9095105" cy="1022985"/>
          </a:xfrm>
          <a:custGeom>
            <a:avLst/>
            <a:gdLst/>
            <a:ahLst/>
            <a:cxnLst/>
            <a:rect l="l" t="t" r="r" b="b"/>
            <a:pathLst>
              <a:path w="9095105" h="1022985">
                <a:moveTo>
                  <a:pt x="6538874" y="734568"/>
                </a:moveTo>
                <a:lnTo>
                  <a:pt x="6304788" y="734568"/>
                </a:lnTo>
                <a:lnTo>
                  <a:pt x="6412991" y="729996"/>
                </a:lnTo>
                <a:lnTo>
                  <a:pt x="6518148" y="723900"/>
                </a:lnTo>
                <a:lnTo>
                  <a:pt x="6620256" y="714756"/>
                </a:lnTo>
                <a:lnTo>
                  <a:pt x="6722364" y="704088"/>
                </a:lnTo>
                <a:lnTo>
                  <a:pt x="6822948" y="690372"/>
                </a:lnTo>
                <a:lnTo>
                  <a:pt x="6922007" y="675132"/>
                </a:lnTo>
                <a:lnTo>
                  <a:pt x="7118604" y="638556"/>
                </a:lnTo>
                <a:lnTo>
                  <a:pt x="7216140" y="617220"/>
                </a:lnTo>
                <a:lnTo>
                  <a:pt x="7310628" y="594360"/>
                </a:lnTo>
                <a:lnTo>
                  <a:pt x="7498080" y="545592"/>
                </a:lnTo>
                <a:lnTo>
                  <a:pt x="7680959" y="493776"/>
                </a:lnTo>
                <a:lnTo>
                  <a:pt x="7769352" y="466344"/>
                </a:lnTo>
                <a:lnTo>
                  <a:pt x="7857744" y="437388"/>
                </a:lnTo>
                <a:lnTo>
                  <a:pt x="8028432" y="379476"/>
                </a:lnTo>
                <a:lnTo>
                  <a:pt x="8270748" y="291084"/>
                </a:lnTo>
                <a:lnTo>
                  <a:pt x="8424672" y="233172"/>
                </a:lnTo>
                <a:lnTo>
                  <a:pt x="8497824" y="204216"/>
                </a:lnTo>
                <a:lnTo>
                  <a:pt x="8570975" y="176784"/>
                </a:lnTo>
                <a:lnTo>
                  <a:pt x="8639556" y="149352"/>
                </a:lnTo>
                <a:lnTo>
                  <a:pt x="8708136" y="123444"/>
                </a:lnTo>
                <a:lnTo>
                  <a:pt x="8773668" y="97536"/>
                </a:lnTo>
                <a:lnTo>
                  <a:pt x="8837675" y="74676"/>
                </a:lnTo>
                <a:lnTo>
                  <a:pt x="8898636" y="51816"/>
                </a:lnTo>
                <a:lnTo>
                  <a:pt x="8958072" y="30480"/>
                </a:lnTo>
                <a:lnTo>
                  <a:pt x="9015984" y="12192"/>
                </a:lnTo>
                <a:lnTo>
                  <a:pt x="9051545" y="0"/>
                </a:lnTo>
                <a:lnTo>
                  <a:pt x="9094624" y="0"/>
                </a:lnTo>
                <a:lnTo>
                  <a:pt x="9073896" y="6096"/>
                </a:lnTo>
                <a:lnTo>
                  <a:pt x="8962644" y="42672"/>
                </a:lnTo>
                <a:lnTo>
                  <a:pt x="8903208" y="64008"/>
                </a:lnTo>
                <a:lnTo>
                  <a:pt x="8842248" y="86868"/>
                </a:lnTo>
                <a:lnTo>
                  <a:pt x="8778240" y="109728"/>
                </a:lnTo>
                <a:lnTo>
                  <a:pt x="8712708" y="135636"/>
                </a:lnTo>
                <a:lnTo>
                  <a:pt x="8575548" y="187452"/>
                </a:lnTo>
                <a:lnTo>
                  <a:pt x="8502396" y="216408"/>
                </a:lnTo>
                <a:lnTo>
                  <a:pt x="8353044" y="272796"/>
                </a:lnTo>
                <a:lnTo>
                  <a:pt x="8275320" y="303276"/>
                </a:lnTo>
                <a:lnTo>
                  <a:pt x="8031480" y="391668"/>
                </a:lnTo>
                <a:lnTo>
                  <a:pt x="7947659" y="420624"/>
                </a:lnTo>
                <a:lnTo>
                  <a:pt x="7773924" y="478536"/>
                </a:lnTo>
                <a:lnTo>
                  <a:pt x="7684007" y="505968"/>
                </a:lnTo>
                <a:lnTo>
                  <a:pt x="7502652" y="559308"/>
                </a:lnTo>
                <a:lnTo>
                  <a:pt x="7313675" y="608076"/>
                </a:lnTo>
                <a:lnTo>
                  <a:pt x="7121652" y="650748"/>
                </a:lnTo>
                <a:lnTo>
                  <a:pt x="7024116" y="670560"/>
                </a:lnTo>
                <a:lnTo>
                  <a:pt x="6925056" y="687324"/>
                </a:lnTo>
                <a:lnTo>
                  <a:pt x="6824472" y="702564"/>
                </a:lnTo>
                <a:lnTo>
                  <a:pt x="6723888" y="716280"/>
                </a:lnTo>
                <a:lnTo>
                  <a:pt x="6621780" y="728472"/>
                </a:lnTo>
                <a:lnTo>
                  <a:pt x="6538874" y="734568"/>
                </a:lnTo>
                <a:close/>
              </a:path>
              <a:path w="9095105" h="1022985">
                <a:moveTo>
                  <a:pt x="1523" y="1022604"/>
                </a:moveTo>
                <a:lnTo>
                  <a:pt x="0" y="1018540"/>
                </a:lnTo>
                <a:lnTo>
                  <a:pt x="0" y="1009361"/>
                </a:lnTo>
                <a:lnTo>
                  <a:pt x="41147" y="995172"/>
                </a:lnTo>
                <a:lnTo>
                  <a:pt x="135635" y="960120"/>
                </a:lnTo>
                <a:lnTo>
                  <a:pt x="301751" y="903732"/>
                </a:lnTo>
                <a:lnTo>
                  <a:pt x="362711" y="883920"/>
                </a:lnTo>
                <a:lnTo>
                  <a:pt x="426719" y="864108"/>
                </a:lnTo>
                <a:lnTo>
                  <a:pt x="492251" y="842772"/>
                </a:lnTo>
                <a:lnTo>
                  <a:pt x="705612" y="780288"/>
                </a:lnTo>
                <a:lnTo>
                  <a:pt x="938783" y="716280"/>
                </a:lnTo>
                <a:lnTo>
                  <a:pt x="1021079" y="696468"/>
                </a:lnTo>
                <a:lnTo>
                  <a:pt x="1104899" y="675132"/>
                </a:lnTo>
                <a:lnTo>
                  <a:pt x="1190243" y="655320"/>
                </a:lnTo>
                <a:lnTo>
                  <a:pt x="1367027" y="617220"/>
                </a:lnTo>
                <a:lnTo>
                  <a:pt x="1456943" y="598932"/>
                </a:lnTo>
                <a:lnTo>
                  <a:pt x="1548384" y="582168"/>
                </a:lnTo>
                <a:lnTo>
                  <a:pt x="1737360" y="550164"/>
                </a:lnTo>
                <a:lnTo>
                  <a:pt x="1929384" y="521208"/>
                </a:lnTo>
                <a:lnTo>
                  <a:pt x="2125980" y="498348"/>
                </a:lnTo>
                <a:lnTo>
                  <a:pt x="2325623" y="480060"/>
                </a:lnTo>
                <a:lnTo>
                  <a:pt x="2427732" y="472440"/>
                </a:lnTo>
                <a:lnTo>
                  <a:pt x="2529840" y="467868"/>
                </a:lnTo>
                <a:lnTo>
                  <a:pt x="2633471" y="464820"/>
                </a:lnTo>
                <a:lnTo>
                  <a:pt x="2741676" y="463296"/>
                </a:lnTo>
                <a:lnTo>
                  <a:pt x="2852928" y="464820"/>
                </a:lnTo>
                <a:lnTo>
                  <a:pt x="2967228" y="467868"/>
                </a:lnTo>
                <a:lnTo>
                  <a:pt x="3116199" y="475488"/>
                </a:lnTo>
                <a:lnTo>
                  <a:pt x="2741676" y="475488"/>
                </a:lnTo>
                <a:lnTo>
                  <a:pt x="2633471" y="477012"/>
                </a:lnTo>
                <a:lnTo>
                  <a:pt x="2529840" y="480060"/>
                </a:lnTo>
                <a:lnTo>
                  <a:pt x="2327148" y="492252"/>
                </a:lnTo>
                <a:lnTo>
                  <a:pt x="2127503" y="510540"/>
                </a:lnTo>
                <a:lnTo>
                  <a:pt x="1930907" y="533400"/>
                </a:lnTo>
                <a:lnTo>
                  <a:pt x="1738884" y="562356"/>
                </a:lnTo>
                <a:lnTo>
                  <a:pt x="1551431" y="594360"/>
                </a:lnTo>
                <a:lnTo>
                  <a:pt x="1459992" y="611124"/>
                </a:lnTo>
                <a:lnTo>
                  <a:pt x="1368552" y="629412"/>
                </a:lnTo>
                <a:lnTo>
                  <a:pt x="1280160" y="649224"/>
                </a:lnTo>
                <a:lnTo>
                  <a:pt x="1193291" y="667512"/>
                </a:lnTo>
                <a:lnTo>
                  <a:pt x="1107947" y="688848"/>
                </a:lnTo>
                <a:lnTo>
                  <a:pt x="941831" y="728472"/>
                </a:lnTo>
                <a:lnTo>
                  <a:pt x="708659" y="792480"/>
                </a:lnTo>
                <a:lnTo>
                  <a:pt x="635507" y="813816"/>
                </a:lnTo>
                <a:lnTo>
                  <a:pt x="565403" y="835152"/>
                </a:lnTo>
                <a:lnTo>
                  <a:pt x="496823" y="854964"/>
                </a:lnTo>
                <a:lnTo>
                  <a:pt x="306323" y="915924"/>
                </a:lnTo>
                <a:lnTo>
                  <a:pt x="248411" y="935736"/>
                </a:lnTo>
                <a:lnTo>
                  <a:pt x="192023" y="954024"/>
                </a:lnTo>
                <a:lnTo>
                  <a:pt x="140207" y="972312"/>
                </a:lnTo>
                <a:lnTo>
                  <a:pt x="91439" y="990600"/>
                </a:lnTo>
                <a:lnTo>
                  <a:pt x="45719" y="1005840"/>
                </a:lnTo>
                <a:lnTo>
                  <a:pt x="1523" y="1022604"/>
                </a:lnTo>
                <a:close/>
              </a:path>
              <a:path w="9095105" h="1022985">
                <a:moveTo>
                  <a:pt x="6192012" y="748284"/>
                </a:moveTo>
                <a:lnTo>
                  <a:pt x="6076188" y="746760"/>
                </a:lnTo>
                <a:lnTo>
                  <a:pt x="5957316" y="743712"/>
                </a:lnTo>
                <a:lnTo>
                  <a:pt x="5835396" y="739140"/>
                </a:lnTo>
                <a:lnTo>
                  <a:pt x="5710428" y="733044"/>
                </a:lnTo>
                <a:lnTo>
                  <a:pt x="5454396" y="714756"/>
                </a:lnTo>
                <a:lnTo>
                  <a:pt x="5324855" y="704088"/>
                </a:lnTo>
                <a:lnTo>
                  <a:pt x="3713987" y="534924"/>
                </a:lnTo>
                <a:lnTo>
                  <a:pt x="3584448" y="522732"/>
                </a:lnTo>
                <a:lnTo>
                  <a:pt x="3329940" y="501396"/>
                </a:lnTo>
                <a:lnTo>
                  <a:pt x="3086100" y="486156"/>
                </a:lnTo>
                <a:lnTo>
                  <a:pt x="2852928" y="477012"/>
                </a:lnTo>
                <a:lnTo>
                  <a:pt x="2741676" y="475488"/>
                </a:lnTo>
                <a:lnTo>
                  <a:pt x="3116199" y="475488"/>
                </a:lnTo>
                <a:lnTo>
                  <a:pt x="3206495" y="480060"/>
                </a:lnTo>
                <a:lnTo>
                  <a:pt x="3456432" y="498348"/>
                </a:lnTo>
                <a:lnTo>
                  <a:pt x="3979163" y="548640"/>
                </a:lnTo>
                <a:lnTo>
                  <a:pt x="5059680" y="665988"/>
                </a:lnTo>
                <a:lnTo>
                  <a:pt x="5455920" y="702564"/>
                </a:lnTo>
                <a:lnTo>
                  <a:pt x="5583936" y="711708"/>
                </a:lnTo>
                <a:lnTo>
                  <a:pt x="5835396" y="726948"/>
                </a:lnTo>
                <a:lnTo>
                  <a:pt x="5957316" y="731520"/>
                </a:lnTo>
                <a:lnTo>
                  <a:pt x="6076188" y="734568"/>
                </a:lnTo>
                <a:lnTo>
                  <a:pt x="6538874" y="734568"/>
                </a:lnTo>
                <a:lnTo>
                  <a:pt x="6412991" y="743712"/>
                </a:lnTo>
                <a:lnTo>
                  <a:pt x="6304788" y="746760"/>
                </a:lnTo>
                <a:lnTo>
                  <a:pt x="6192012" y="748284"/>
                </a:lnTo>
                <a:close/>
              </a:path>
            </a:pathLst>
          </a:custGeom>
          <a:solidFill>
            <a:srgbClr val="08B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2668" y="402335"/>
            <a:ext cx="9145905" cy="905510"/>
          </a:xfrm>
          <a:custGeom>
            <a:avLst/>
            <a:gdLst/>
            <a:ahLst/>
            <a:cxnLst/>
            <a:rect l="l" t="t" r="r" b="b"/>
            <a:pathLst>
              <a:path w="9145905" h="905510">
                <a:moveTo>
                  <a:pt x="1524" y="905255"/>
                </a:moveTo>
                <a:lnTo>
                  <a:pt x="0" y="891539"/>
                </a:lnTo>
                <a:lnTo>
                  <a:pt x="42672" y="883919"/>
                </a:lnTo>
                <a:lnTo>
                  <a:pt x="88391" y="876299"/>
                </a:lnTo>
                <a:lnTo>
                  <a:pt x="137160" y="865631"/>
                </a:lnTo>
                <a:lnTo>
                  <a:pt x="188976" y="853439"/>
                </a:lnTo>
                <a:lnTo>
                  <a:pt x="245364" y="841247"/>
                </a:lnTo>
                <a:lnTo>
                  <a:pt x="304800" y="827531"/>
                </a:lnTo>
                <a:lnTo>
                  <a:pt x="367284" y="813815"/>
                </a:lnTo>
                <a:lnTo>
                  <a:pt x="432815" y="798575"/>
                </a:lnTo>
                <a:lnTo>
                  <a:pt x="499872" y="783335"/>
                </a:lnTo>
                <a:lnTo>
                  <a:pt x="571500" y="766571"/>
                </a:lnTo>
                <a:lnTo>
                  <a:pt x="644652" y="749807"/>
                </a:lnTo>
                <a:lnTo>
                  <a:pt x="719327" y="733043"/>
                </a:lnTo>
                <a:lnTo>
                  <a:pt x="798575" y="716279"/>
                </a:lnTo>
                <a:lnTo>
                  <a:pt x="879347" y="697991"/>
                </a:lnTo>
                <a:lnTo>
                  <a:pt x="961643" y="679703"/>
                </a:lnTo>
                <a:lnTo>
                  <a:pt x="1045464" y="662939"/>
                </a:lnTo>
                <a:lnTo>
                  <a:pt x="1132331" y="644651"/>
                </a:lnTo>
                <a:lnTo>
                  <a:pt x="1220724" y="627887"/>
                </a:lnTo>
                <a:lnTo>
                  <a:pt x="1310640" y="609599"/>
                </a:lnTo>
                <a:lnTo>
                  <a:pt x="1403604" y="592835"/>
                </a:lnTo>
                <a:lnTo>
                  <a:pt x="1591055" y="560831"/>
                </a:lnTo>
                <a:lnTo>
                  <a:pt x="1783079" y="531875"/>
                </a:lnTo>
                <a:lnTo>
                  <a:pt x="1981200" y="504443"/>
                </a:lnTo>
                <a:lnTo>
                  <a:pt x="2180844" y="483107"/>
                </a:lnTo>
                <a:lnTo>
                  <a:pt x="2385059" y="466343"/>
                </a:lnTo>
                <a:lnTo>
                  <a:pt x="2589275" y="454151"/>
                </a:lnTo>
                <a:lnTo>
                  <a:pt x="2692908" y="451103"/>
                </a:lnTo>
                <a:lnTo>
                  <a:pt x="2913888" y="451103"/>
                </a:lnTo>
                <a:lnTo>
                  <a:pt x="3028188" y="452627"/>
                </a:lnTo>
                <a:lnTo>
                  <a:pt x="3267456" y="461771"/>
                </a:lnTo>
                <a:lnTo>
                  <a:pt x="3517391" y="473963"/>
                </a:lnTo>
                <a:lnTo>
                  <a:pt x="3643883" y="483107"/>
                </a:lnTo>
                <a:lnTo>
                  <a:pt x="3773424" y="492251"/>
                </a:lnTo>
                <a:lnTo>
                  <a:pt x="4037075" y="512063"/>
                </a:lnTo>
                <a:lnTo>
                  <a:pt x="4303775" y="533399"/>
                </a:lnTo>
                <a:lnTo>
                  <a:pt x="4841748" y="576071"/>
                </a:lnTo>
                <a:lnTo>
                  <a:pt x="5108448" y="597407"/>
                </a:lnTo>
                <a:lnTo>
                  <a:pt x="5372100" y="614171"/>
                </a:lnTo>
                <a:lnTo>
                  <a:pt x="5628132" y="629411"/>
                </a:lnTo>
                <a:lnTo>
                  <a:pt x="5878067" y="638555"/>
                </a:lnTo>
                <a:lnTo>
                  <a:pt x="5998464" y="641603"/>
                </a:lnTo>
                <a:lnTo>
                  <a:pt x="6115812" y="643127"/>
                </a:lnTo>
                <a:lnTo>
                  <a:pt x="6231635" y="643127"/>
                </a:lnTo>
                <a:lnTo>
                  <a:pt x="6451092" y="637031"/>
                </a:lnTo>
                <a:lnTo>
                  <a:pt x="6554723" y="630935"/>
                </a:lnTo>
                <a:lnTo>
                  <a:pt x="6656832" y="623315"/>
                </a:lnTo>
                <a:lnTo>
                  <a:pt x="6757416" y="612647"/>
                </a:lnTo>
                <a:lnTo>
                  <a:pt x="6858000" y="600455"/>
                </a:lnTo>
                <a:lnTo>
                  <a:pt x="6957060" y="586739"/>
                </a:lnTo>
                <a:lnTo>
                  <a:pt x="7056119" y="571499"/>
                </a:lnTo>
                <a:lnTo>
                  <a:pt x="7152132" y="556259"/>
                </a:lnTo>
                <a:lnTo>
                  <a:pt x="7344155" y="518159"/>
                </a:lnTo>
                <a:lnTo>
                  <a:pt x="7530083" y="477011"/>
                </a:lnTo>
                <a:lnTo>
                  <a:pt x="7711439" y="432815"/>
                </a:lnTo>
                <a:lnTo>
                  <a:pt x="7886700" y="385571"/>
                </a:lnTo>
                <a:lnTo>
                  <a:pt x="7972044" y="361187"/>
                </a:lnTo>
                <a:lnTo>
                  <a:pt x="8055864" y="336803"/>
                </a:lnTo>
                <a:lnTo>
                  <a:pt x="8138160" y="310895"/>
                </a:lnTo>
                <a:lnTo>
                  <a:pt x="8218932" y="286511"/>
                </a:lnTo>
                <a:lnTo>
                  <a:pt x="8298180" y="262127"/>
                </a:lnTo>
                <a:lnTo>
                  <a:pt x="8450580" y="213360"/>
                </a:lnTo>
                <a:lnTo>
                  <a:pt x="8523732" y="188975"/>
                </a:lnTo>
                <a:lnTo>
                  <a:pt x="8595360" y="166115"/>
                </a:lnTo>
                <a:lnTo>
                  <a:pt x="8663939" y="143256"/>
                </a:lnTo>
                <a:lnTo>
                  <a:pt x="8730996" y="121919"/>
                </a:lnTo>
                <a:lnTo>
                  <a:pt x="8796528" y="100583"/>
                </a:lnTo>
                <a:lnTo>
                  <a:pt x="8860535" y="80771"/>
                </a:lnTo>
                <a:lnTo>
                  <a:pt x="8921496" y="60960"/>
                </a:lnTo>
                <a:lnTo>
                  <a:pt x="8980932" y="44195"/>
                </a:lnTo>
                <a:lnTo>
                  <a:pt x="9037319" y="27431"/>
                </a:lnTo>
                <a:lnTo>
                  <a:pt x="9090660" y="13715"/>
                </a:lnTo>
                <a:lnTo>
                  <a:pt x="9142476" y="0"/>
                </a:lnTo>
                <a:lnTo>
                  <a:pt x="9145523" y="12191"/>
                </a:lnTo>
                <a:lnTo>
                  <a:pt x="9093707" y="25908"/>
                </a:lnTo>
                <a:lnTo>
                  <a:pt x="9040367" y="39623"/>
                </a:lnTo>
                <a:lnTo>
                  <a:pt x="8983980" y="56387"/>
                </a:lnTo>
                <a:lnTo>
                  <a:pt x="8924544" y="73151"/>
                </a:lnTo>
                <a:lnTo>
                  <a:pt x="8863583" y="92964"/>
                </a:lnTo>
                <a:lnTo>
                  <a:pt x="8801100" y="112775"/>
                </a:lnTo>
                <a:lnTo>
                  <a:pt x="8735567" y="134112"/>
                </a:lnTo>
                <a:lnTo>
                  <a:pt x="8668512" y="155447"/>
                </a:lnTo>
                <a:lnTo>
                  <a:pt x="8598407" y="178308"/>
                </a:lnTo>
                <a:lnTo>
                  <a:pt x="8526780" y="201167"/>
                </a:lnTo>
                <a:lnTo>
                  <a:pt x="8453628" y="225551"/>
                </a:lnTo>
                <a:lnTo>
                  <a:pt x="8378951" y="249935"/>
                </a:lnTo>
                <a:lnTo>
                  <a:pt x="8301228" y="274319"/>
                </a:lnTo>
                <a:lnTo>
                  <a:pt x="8221980" y="298703"/>
                </a:lnTo>
                <a:lnTo>
                  <a:pt x="8141207" y="323087"/>
                </a:lnTo>
                <a:lnTo>
                  <a:pt x="8058912" y="348995"/>
                </a:lnTo>
                <a:lnTo>
                  <a:pt x="7975092" y="373379"/>
                </a:lnTo>
                <a:lnTo>
                  <a:pt x="7889748" y="397763"/>
                </a:lnTo>
                <a:lnTo>
                  <a:pt x="7714487" y="445007"/>
                </a:lnTo>
                <a:lnTo>
                  <a:pt x="7533132" y="489203"/>
                </a:lnTo>
                <a:lnTo>
                  <a:pt x="7345680" y="531875"/>
                </a:lnTo>
                <a:lnTo>
                  <a:pt x="7155180" y="568451"/>
                </a:lnTo>
                <a:lnTo>
                  <a:pt x="7057644" y="585215"/>
                </a:lnTo>
                <a:lnTo>
                  <a:pt x="6958583" y="600455"/>
                </a:lnTo>
                <a:lnTo>
                  <a:pt x="6758939" y="624839"/>
                </a:lnTo>
                <a:lnTo>
                  <a:pt x="6658355" y="635507"/>
                </a:lnTo>
                <a:lnTo>
                  <a:pt x="6556248" y="643127"/>
                </a:lnTo>
                <a:lnTo>
                  <a:pt x="6451092" y="649223"/>
                </a:lnTo>
                <a:lnTo>
                  <a:pt x="6342887" y="653795"/>
                </a:lnTo>
                <a:lnTo>
                  <a:pt x="6231635" y="655319"/>
                </a:lnTo>
                <a:lnTo>
                  <a:pt x="5998464" y="655319"/>
                </a:lnTo>
                <a:lnTo>
                  <a:pt x="5876544" y="652271"/>
                </a:lnTo>
                <a:lnTo>
                  <a:pt x="5753100" y="647699"/>
                </a:lnTo>
                <a:lnTo>
                  <a:pt x="5500116" y="635507"/>
                </a:lnTo>
                <a:lnTo>
                  <a:pt x="5370576" y="627887"/>
                </a:lnTo>
                <a:lnTo>
                  <a:pt x="5108448" y="609599"/>
                </a:lnTo>
                <a:lnTo>
                  <a:pt x="4841748" y="589787"/>
                </a:lnTo>
                <a:lnTo>
                  <a:pt x="4572000" y="566927"/>
                </a:lnTo>
                <a:lnTo>
                  <a:pt x="4302251" y="545591"/>
                </a:lnTo>
                <a:lnTo>
                  <a:pt x="4035551" y="524255"/>
                </a:lnTo>
                <a:lnTo>
                  <a:pt x="3773424" y="504443"/>
                </a:lnTo>
                <a:lnTo>
                  <a:pt x="3643883" y="495299"/>
                </a:lnTo>
                <a:lnTo>
                  <a:pt x="3390900" y="480059"/>
                </a:lnTo>
                <a:lnTo>
                  <a:pt x="3267456" y="473963"/>
                </a:lnTo>
                <a:lnTo>
                  <a:pt x="3147059" y="469391"/>
                </a:lnTo>
                <a:lnTo>
                  <a:pt x="2913888" y="463295"/>
                </a:lnTo>
                <a:lnTo>
                  <a:pt x="2802635" y="463295"/>
                </a:lnTo>
                <a:lnTo>
                  <a:pt x="2694432" y="464819"/>
                </a:lnTo>
                <a:lnTo>
                  <a:pt x="2589275" y="467867"/>
                </a:lnTo>
                <a:lnTo>
                  <a:pt x="2487167" y="472439"/>
                </a:lnTo>
                <a:lnTo>
                  <a:pt x="2385059" y="478535"/>
                </a:lnTo>
                <a:lnTo>
                  <a:pt x="2182367" y="495299"/>
                </a:lnTo>
                <a:lnTo>
                  <a:pt x="1982724" y="518159"/>
                </a:lnTo>
                <a:lnTo>
                  <a:pt x="1786128" y="544067"/>
                </a:lnTo>
                <a:lnTo>
                  <a:pt x="1592579" y="573023"/>
                </a:lnTo>
                <a:lnTo>
                  <a:pt x="1405128" y="605027"/>
                </a:lnTo>
                <a:lnTo>
                  <a:pt x="1313687" y="621791"/>
                </a:lnTo>
                <a:lnTo>
                  <a:pt x="1223771" y="640079"/>
                </a:lnTo>
                <a:lnTo>
                  <a:pt x="1135379" y="656843"/>
                </a:lnTo>
                <a:lnTo>
                  <a:pt x="1048512" y="675131"/>
                </a:lnTo>
                <a:lnTo>
                  <a:pt x="963168" y="691895"/>
                </a:lnTo>
                <a:lnTo>
                  <a:pt x="880872" y="710183"/>
                </a:lnTo>
                <a:lnTo>
                  <a:pt x="801624" y="728471"/>
                </a:lnTo>
                <a:lnTo>
                  <a:pt x="722375" y="745235"/>
                </a:lnTo>
                <a:lnTo>
                  <a:pt x="573024" y="778763"/>
                </a:lnTo>
                <a:lnTo>
                  <a:pt x="502919" y="795527"/>
                </a:lnTo>
                <a:lnTo>
                  <a:pt x="434339" y="810767"/>
                </a:lnTo>
                <a:lnTo>
                  <a:pt x="370332" y="826007"/>
                </a:lnTo>
                <a:lnTo>
                  <a:pt x="307848" y="841247"/>
                </a:lnTo>
                <a:lnTo>
                  <a:pt x="248411" y="853439"/>
                </a:lnTo>
                <a:lnTo>
                  <a:pt x="192024" y="867155"/>
                </a:lnTo>
                <a:lnTo>
                  <a:pt x="140208" y="877823"/>
                </a:lnTo>
                <a:lnTo>
                  <a:pt x="89916" y="888491"/>
                </a:lnTo>
                <a:lnTo>
                  <a:pt x="44195" y="897635"/>
                </a:lnTo>
                <a:lnTo>
                  <a:pt x="1524" y="905255"/>
                </a:lnTo>
                <a:close/>
              </a:path>
            </a:pathLst>
          </a:custGeom>
          <a:solidFill>
            <a:srgbClr val="0FC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8614" y="1198791"/>
            <a:ext cx="43199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3607B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8552" y="1747425"/>
            <a:ext cx="6807834" cy="468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3023" y="579119"/>
            <a:ext cx="1652016" cy="26944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8100" y="2446412"/>
            <a:ext cx="73152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 algn="ctr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3607B"/>
                </a:solidFill>
                <a:latin typeface="Impact"/>
                <a:cs typeface="Impact"/>
              </a:rPr>
              <a:t>CIRCUITO</a:t>
            </a:r>
            <a:r>
              <a:rPr lang="pt-BR" sz="6000" spc="-5" dirty="0">
                <a:solidFill>
                  <a:srgbClr val="03607B"/>
                </a:solidFill>
                <a:latin typeface="Impact"/>
                <a:cs typeface="Impact"/>
              </a:rPr>
              <a:t>S</a:t>
            </a:r>
            <a:r>
              <a:rPr sz="6000" spc="-100" dirty="0">
                <a:solidFill>
                  <a:srgbClr val="03607B"/>
                </a:solidFill>
                <a:latin typeface="Impact"/>
                <a:cs typeface="Impact"/>
              </a:rPr>
              <a:t> </a:t>
            </a:r>
            <a:r>
              <a:rPr sz="6000" spc="-10" dirty="0">
                <a:solidFill>
                  <a:srgbClr val="03607B"/>
                </a:solidFill>
                <a:latin typeface="Impact"/>
                <a:cs typeface="Impact"/>
              </a:rPr>
              <a:t>DE </a:t>
            </a:r>
            <a:r>
              <a:rPr sz="6000" spc="-1045" dirty="0">
                <a:solidFill>
                  <a:srgbClr val="03607B"/>
                </a:solidFill>
                <a:latin typeface="Impact"/>
                <a:cs typeface="Impact"/>
              </a:rPr>
              <a:t> </a:t>
            </a:r>
            <a:r>
              <a:rPr sz="6000" spc="-5" dirty="0">
                <a:solidFill>
                  <a:srgbClr val="03607B"/>
                </a:solidFill>
                <a:latin typeface="Impact"/>
                <a:cs typeface="Impact"/>
              </a:rPr>
              <a:t>PERCEPÇÃO </a:t>
            </a:r>
            <a:r>
              <a:rPr sz="6000" dirty="0">
                <a:solidFill>
                  <a:srgbClr val="03607B"/>
                </a:solidFill>
                <a:latin typeface="Impact"/>
                <a:cs typeface="Impact"/>
              </a:rPr>
              <a:t> </a:t>
            </a:r>
            <a:r>
              <a:rPr sz="6000" spc="-5" dirty="0">
                <a:solidFill>
                  <a:srgbClr val="03607B"/>
                </a:solidFill>
                <a:latin typeface="Impact"/>
                <a:cs typeface="Impact"/>
              </a:rPr>
              <a:t>AMBIENTAL</a:t>
            </a:r>
            <a:r>
              <a:rPr lang="pt-BR" sz="6000" spc="-5" dirty="0">
                <a:solidFill>
                  <a:srgbClr val="03607B"/>
                </a:solidFill>
                <a:latin typeface="Impact"/>
                <a:cs typeface="Impact"/>
              </a:rPr>
              <a:t> do CEA PROPAM</a:t>
            </a:r>
            <a:endParaRPr sz="6000" dirty="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668" y="2494788"/>
            <a:ext cx="9144000" cy="4714240"/>
            <a:chOff x="772668" y="2494788"/>
            <a:chExt cx="9144000" cy="471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8319" y="2494788"/>
              <a:ext cx="4064508" cy="1284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" y="2494788"/>
              <a:ext cx="4396739" cy="12847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779519"/>
              <a:ext cx="9143999" cy="3428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8093" y="1255312"/>
            <a:ext cx="6170295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00"/>
              </a:spcBef>
            </a:pPr>
            <a:r>
              <a:rPr sz="2400" dirty="0"/>
              <a:t>Atividade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spc="-5" dirty="0"/>
              <a:t>Campo</a:t>
            </a:r>
            <a:endParaRPr sz="2400"/>
          </a:p>
          <a:p>
            <a:pPr marL="113030">
              <a:lnSpc>
                <a:spcPts val="4255"/>
              </a:lnSpc>
            </a:pPr>
            <a:r>
              <a:rPr sz="3600" spc="-5" dirty="0">
                <a:latin typeface="Microsoft Sans Serif"/>
                <a:cs typeface="Microsoft Sans Serif"/>
              </a:rPr>
              <a:t>Igreja</a:t>
            </a:r>
            <a:r>
              <a:rPr sz="3600" spc="-25" dirty="0">
                <a:latin typeface="Microsoft Sans Serif"/>
                <a:cs typeface="Microsoft Sans Serif"/>
              </a:rPr>
              <a:t> </a:t>
            </a:r>
            <a:r>
              <a:rPr sz="3600" spc="5" dirty="0">
                <a:latin typeface="Microsoft Sans Serif"/>
                <a:cs typeface="Microsoft Sans Serif"/>
              </a:rPr>
              <a:t>São </a:t>
            </a:r>
            <a:r>
              <a:rPr sz="3600" spc="-5" dirty="0">
                <a:latin typeface="Microsoft Sans Serif"/>
                <a:cs typeface="Microsoft Sans Serif"/>
              </a:rPr>
              <a:t>Francisco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5" dirty="0">
                <a:latin typeface="Microsoft Sans Serif"/>
                <a:cs typeface="Microsoft Sans Serif"/>
              </a:rPr>
              <a:t>de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5" dirty="0">
                <a:latin typeface="Microsoft Sans Serif"/>
                <a:cs typeface="Microsoft Sans Serif"/>
              </a:rPr>
              <a:t>Assis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7176" y="502920"/>
            <a:ext cx="1155191" cy="18806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4601" y="5344994"/>
            <a:ext cx="8605520" cy="11233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Microsoft Sans Serif"/>
                <a:cs typeface="Microsoft Sans Serif"/>
              </a:rPr>
              <a:t>Duração: </a:t>
            </a:r>
            <a:r>
              <a:rPr sz="2200" dirty="0">
                <a:latin typeface="Microsoft Sans Serif"/>
                <a:cs typeface="Microsoft Sans Serif"/>
              </a:rPr>
              <a:t>20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minutos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10" dirty="0">
                <a:latin typeface="Microsoft Sans Serif"/>
                <a:cs typeface="Microsoft Sans Serif"/>
              </a:rPr>
              <a:t>Faixa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etária: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Todas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idades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5" dirty="0">
                <a:latin typeface="Microsoft Sans Serif"/>
                <a:cs typeface="Microsoft Sans Serif"/>
              </a:rPr>
              <a:t>Abordagem: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História,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Conjunto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Arquitetônico,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Patrimônio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Paisagem</a:t>
            </a:r>
            <a:endParaRPr sz="22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9180" y="3779520"/>
            <a:ext cx="8613775" cy="1333500"/>
            <a:chOff x="1059180" y="3779520"/>
            <a:chExt cx="8613775" cy="13335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8319" y="3779520"/>
              <a:ext cx="4064508" cy="1333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180" y="3779520"/>
              <a:ext cx="4396739" cy="133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093" y="1200394"/>
            <a:ext cx="535178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5"/>
              </a:lnSpc>
              <a:spcBef>
                <a:spcPts val="100"/>
              </a:spcBef>
            </a:pPr>
            <a:r>
              <a:rPr sz="2400" dirty="0"/>
              <a:t>Atividade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spc="-5" dirty="0"/>
              <a:t>Campo</a:t>
            </a:r>
            <a:endParaRPr sz="2400" dirty="0"/>
          </a:p>
          <a:p>
            <a:pPr marL="113030">
              <a:lnSpc>
                <a:spcPts val="4425"/>
              </a:lnSpc>
            </a:pPr>
            <a:r>
              <a:rPr sz="3800" spc="-5" dirty="0">
                <a:latin typeface="Microsoft Sans Serif"/>
                <a:cs typeface="Microsoft Sans Serif"/>
              </a:rPr>
              <a:t>Mirante</a:t>
            </a:r>
            <a:r>
              <a:rPr sz="3800" spc="-40" dirty="0">
                <a:latin typeface="Microsoft Sans Serif"/>
                <a:cs typeface="Microsoft Sans Serif"/>
              </a:rPr>
              <a:t> </a:t>
            </a:r>
            <a:r>
              <a:rPr lang="pt-BR" sz="3800" spc="-5" dirty="0">
                <a:latin typeface="Microsoft Sans Serif"/>
                <a:cs typeface="Microsoft Sans Serif"/>
              </a:rPr>
              <a:t>do Confisco</a:t>
            </a:r>
            <a:endParaRPr sz="38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7176" y="502920"/>
            <a:ext cx="1155191" cy="1880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02089" y="2162008"/>
            <a:ext cx="4237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Ponto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panorâmico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Bacia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Pampulha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102" y="5596513"/>
            <a:ext cx="8774430" cy="15386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spc="-5" dirty="0">
                <a:latin typeface="Microsoft Sans Serif"/>
                <a:cs typeface="Microsoft Sans Serif"/>
              </a:rPr>
              <a:t>Duração: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30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minutos*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-10" dirty="0">
                <a:latin typeface="Microsoft Sans Serif"/>
                <a:cs typeface="Microsoft Sans Serif"/>
              </a:rPr>
              <a:t>Faixa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etária: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lang="pt-BR" sz="2200" spc="35" dirty="0">
                <a:latin typeface="Microsoft Sans Serif"/>
                <a:cs typeface="Microsoft Sans Serif"/>
              </a:rPr>
              <a:t>A partir do </a:t>
            </a:r>
            <a:r>
              <a:rPr sz="2200" spc="-5" dirty="0">
                <a:latin typeface="Microsoft Sans Serif"/>
                <a:cs typeface="Microsoft Sans Serif"/>
              </a:rPr>
              <a:t>Ensino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fundamental</a:t>
            </a:r>
            <a:r>
              <a:rPr lang="pt-BR" sz="2200" spc="-5" dirty="0">
                <a:latin typeface="Microsoft Sans Serif"/>
                <a:cs typeface="Microsoft Sans Serif"/>
              </a:rPr>
              <a:t> II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endParaRPr sz="2200" dirty="0">
              <a:latin typeface="Microsoft Sans Serif"/>
              <a:cs typeface="Microsoft Sans Serif"/>
            </a:endParaRPr>
          </a:p>
          <a:p>
            <a:pPr marL="102235">
              <a:lnSpc>
                <a:spcPct val="100000"/>
              </a:lnSpc>
              <a:spcBef>
                <a:spcPts val="505"/>
              </a:spcBef>
            </a:pPr>
            <a:r>
              <a:rPr sz="2200" spc="-5" dirty="0">
                <a:latin typeface="Microsoft Sans Serif"/>
                <a:cs typeface="Microsoft Sans Serif"/>
              </a:rPr>
              <a:t>Abordagem: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Relevo;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Urbanização;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Geomorfologia;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Divisores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água.</a:t>
            </a:r>
            <a:endParaRPr sz="2200" dirty="0">
              <a:latin typeface="Microsoft Sans Serif"/>
              <a:cs typeface="Microsoft Sans Serif"/>
            </a:endParaRPr>
          </a:p>
          <a:p>
            <a:pPr marL="4718685">
              <a:lnSpc>
                <a:spcPct val="100000"/>
              </a:lnSpc>
              <a:spcBef>
                <a:spcPts val="800"/>
              </a:spcBef>
            </a:pPr>
            <a:r>
              <a:rPr sz="1400" spc="-5" dirty="0">
                <a:latin typeface="Microsoft Sans Serif"/>
                <a:cs typeface="Microsoft Sans Serif"/>
              </a:rPr>
              <a:t>*Favor</a:t>
            </a:r>
            <a:r>
              <a:rPr sz="1400" dirty="0">
                <a:latin typeface="Microsoft Sans Serif"/>
                <a:cs typeface="Microsoft Sans Serif"/>
              </a:rPr>
              <a:t> considerar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tempo</a:t>
            </a:r>
            <a:r>
              <a:rPr sz="1400" spc="-5" dirty="0">
                <a:latin typeface="Microsoft Sans Serif"/>
                <a:cs typeface="Microsoft Sans Serif"/>
              </a:rPr>
              <a:t> de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deslocamento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</a:t>
            </a:r>
            <a:r>
              <a:rPr sz="1400" spc="-5" dirty="0">
                <a:latin typeface="Microsoft Sans Serif"/>
                <a:cs typeface="Microsoft Sans Serif"/>
              </a:rPr>
              <a:t> CEA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D49700-F6D7-30BB-C4D9-23FEDFCD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b="10093"/>
          <a:stretch/>
        </p:blipFill>
        <p:spPr>
          <a:xfrm>
            <a:off x="1993900" y="2479193"/>
            <a:ext cx="6695564" cy="3207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82C75F8-48B7-8745-560B-D9D6FFCE6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19225"/>
            <a:ext cx="2921541" cy="5721351"/>
          </a:xfrm>
          <a:prstGeom prst="rect">
            <a:avLst/>
          </a:prstGeom>
        </p:spPr>
      </p:pic>
      <p:pic>
        <p:nvPicPr>
          <p:cNvPr id="2050" name="Picture 2" descr="Instagram está de cara nova e muda espaço para curtidas; veja novos  recursos e mudanças - Tecnologia - Estado de Minas">
            <a:extLst>
              <a:ext uri="{FF2B5EF4-FFF2-40B4-BE49-F238E27FC236}">
                <a16:creationId xmlns:a16="http://schemas.microsoft.com/office/drawing/2014/main" id="{9FD07E7C-E1B2-FFDA-12C0-0F20A104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14" y="3889730"/>
            <a:ext cx="1393463" cy="7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2D2AFA1B-7D11-108C-0E3D-12D278C426EC}"/>
              </a:ext>
            </a:extLst>
          </p:cNvPr>
          <p:cNvSpPr txBox="1"/>
          <p:nvPr/>
        </p:nvSpPr>
        <p:spPr>
          <a:xfrm>
            <a:off x="6659556" y="4088821"/>
            <a:ext cx="4253421" cy="38215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pt-BR" sz="2200" spc="-5" dirty="0">
                <a:latin typeface="Microsoft Sans Serif"/>
                <a:cs typeface="Microsoft Sans Serif"/>
              </a:rPr>
              <a:t>@aguasdapampulha</a:t>
            </a:r>
            <a:endParaRPr sz="2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9CF061F-7B8E-2388-59B3-B5355FD69578}"/>
              </a:ext>
            </a:extLst>
          </p:cNvPr>
          <p:cNvGrpSpPr/>
          <p:nvPr/>
        </p:nvGrpSpPr>
        <p:grpSpPr>
          <a:xfrm>
            <a:off x="774700" y="1343025"/>
            <a:ext cx="9144000" cy="5819140"/>
            <a:chOff x="772668" y="1389888"/>
            <a:chExt cx="9144000" cy="581914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CF584A6-5BC2-1873-97F2-83B40985FB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236" y="1389888"/>
              <a:ext cx="7767828" cy="2389631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81C054C-7F08-1F02-7506-867619BEC7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3779519"/>
              <a:ext cx="9143999" cy="342899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5F21BF15-399F-3336-E59C-6929844B15C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7236" y="3779519"/>
              <a:ext cx="7767828" cy="3226308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8F5A188-7A75-27D4-1070-A970331D37EC}"/>
              </a:ext>
            </a:extLst>
          </p:cNvPr>
          <p:cNvSpPr txBox="1"/>
          <p:nvPr/>
        </p:nvSpPr>
        <p:spPr>
          <a:xfrm>
            <a:off x="4851916" y="6383604"/>
            <a:ext cx="18840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latin typeface="Arial"/>
                <a:cs typeface="Arial"/>
              </a:rPr>
              <a:t>3364</a:t>
            </a:r>
            <a:r>
              <a:rPr sz="3100" b="1" spc="-65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3266</a:t>
            </a:r>
            <a:endParaRPr sz="3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2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C2CB1AC1-45EF-59D4-8FA4-F873E31467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691" y="1190625"/>
            <a:ext cx="580517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000" spc="-5" dirty="0"/>
              <a:t>Abordagem da Bacia Hidrográfica da Lagoa da Pampulha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850900" y="3682469"/>
            <a:ext cx="9372600" cy="340221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90"/>
              </a:spcBef>
              <a:buClr>
                <a:srgbClr val="0ACFD8"/>
              </a:buClr>
              <a:buSzPct val="94230"/>
              <a:buChar char="●"/>
              <a:tabLst>
                <a:tab pos="287655" algn="l"/>
              </a:tabLst>
            </a:pPr>
            <a:r>
              <a:rPr sz="2400" dirty="0">
                <a:latin typeface="Microsoft Sans Serif"/>
                <a:cs typeface="Microsoft Sans Serif"/>
              </a:rPr>
              <a:t>Duração: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40 </a:t>
            </a:r>
            <a:r>
              <a:rPr sz="2400" dirty="0">
                <a:latin typeface="Microsoft Sans Serif"/>
                <a:cs typeface="Microsoft Sans Serif"/>
              </a:rPr>
              <a:t>minutos</a:t>
            </a:r>
          </a:p>
          <a:p>
            <a:pPr marL="287020" indent="-274955">
              <a:lnSpc>
                <a:spcPct val="100000"/>
              </a:lnSpc>
              <a:spcBef>
                <a:spcPts val="490"/>
              </a:spcBef>
              <a:buClr>
                <a:srgbClr val="0ACFD8"/>
              </a:buClr>
              <a:buSzPct val="94230"/>
              <a:buChar char="●"/>
              <a:tabLst>
                <a:tab pos="28765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Faixa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etária: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todas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as </a:t>
            </a:r>
            <a:r>
              <a:rPr sz="2400" dirty="0">
                <a:latin typeface="Microsoft Sans Serif"/>
                <a:cs typeface="Microsoft Sans Serif"/>
              </a:rPr>
              <a:t>idades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Microsoft Sans Serif"/>
                <a:cs typeface="Microsoft Sans Serif"/>
              </a:rPr>
              <a:t>Momento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introdutório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ao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 err="1">
                <a:latin typeface="Microsoft Sans Serif"/>
                <a:cs typeface="Microsoft Sans Serif"/>
              </a:rPr>
              <a:t>circuito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endParaRPr lang="pt-BR" sz="2200" spc="1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Microsoft Sans Serif"/>
                <a:cs typeface="Microsoft Sans Serif"/>
              </a:rPr>
              <a:t>de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percepção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 err="1">
                <a:latin typeface="Microsoft Sans Serif"/>
                <a:cs typeface="Microsoft Sans Serif"/>
              </a:rPr>
              <a:t>ambiental</a:t>
            </a:r>
            <a:r>
              <a:rPr sz="2200" spc="-10" dirty="0">
                <a:latin typeface="Microsoft Sans Serif"/>
                <a:cs typeface="Microsoft Sans Serif"/>
              </a:rPr>
              <a:t>.</a:t>
            </a:r>
            <a:endParaRPr lang="pt-BR" sz="2200" spc="-1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pt-BR" sz="2400" spc="-1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pt-BR" sz="1400" spc="-1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pt-BR" sz="2200" spc="-10" dirty="0">
                <a:latin typeface="Microsoft Sans Serif"/>
                <a:cs typeface="Microsoft Sans Serif"/>
              </a:rPr>
              <a:t>Conversa a partir das maquetes da bacia hidrográfica da Lagoa da Pampulha com abordagem de diferentes conceitos ambientais com adequação à faixa etária.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580644"/>
            <a:ext cx="1421891" cy="23180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0F56A5-63A4-1572-BC77-2AAD4A246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91" y="2995699"/>
            <a:ext cx="4028809" cy="3021607"/>
          </a:xfrm>
          <a:prstGeom prst="rect">
            <a:avLst/>
          </a:prstGeom>
          <a:effectLst>
            <a:glow>
              <a:schemeClr val="accent1">
                <a:alpha val="3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8E8AD82E-4A17-7D95-C890-0D2DF23D78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618826"/>
            <a:ext cx="61563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0" dirty="0"/>
              <a:t>Temas abordados para cada faixa etária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29019" y="2028825"/>
            <a:ext cx="7193824" cy="5270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600" b="1" dirty="0">
                <a:latin typeface="Arial"/>
                <a:cs typeface="Arial"/>
              </a:rPr>
              <a:t>   </a:t>
            </a:r>
            <a:r>
              <a:rPr sz="2600" b="1" dirty="0" err="1">
                <a:latin typeface="Arial"/>
                <a:cs typeface="Arial"/>
              </a:rPr>
              <a:t>Educação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5" dirty="0" err="1">
                <a:latin typeface="Arial"/>
                <a:cs typeface="Arial"/>
              </a:rPr>
              <a:t>Infantil</a:t>
            </a:r>
            <a:endParaRPr lang="pt-BR" sz="26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24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Nascentes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Córregos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Esgoto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Uso e</a:t>
            </a:r>
            <a:r>
              <a:rPr lang="pt-BR" sz="2400" spc="2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importância</a:t>
            </a:r>
            <a:r>
              <a:rPr lang="pt-BR" sz="2400" spc="45" dirty="0">
                <a:latin typeface="Microsoft Sans Serif"/>
                <a:cs typeface="Microsoft Sans Serif"/>
              </a:rPr>
              <a:t> </a:t>
            </a:r>
            <a:r>
              <a:rPr lang="pt-BR" sz="2400" spc="-10" dirty="0">
                <a:latin typeface="Microsoft Sans Serif"/>
                <a:cs typeface="Microsoft Sans Serif"/>
              </a:rPr>
              <a:t>da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água</a:t>
            </a:r>
            <a:endParaRPr lang="pt-BR" sz="24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Bacia</a:t>
            </a:r>
            <a:r>
              <a:rPr lang="pt-BR" sz="240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hidrográfica</a:t>
            </a:r>
            <a:r>
              <a:rPr lang="pt-BR" sz="2400" spc="20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da Lagoa </a:t>
            </a:r>
          </a:p>
          <a:p>
            <a:pPr marL="240665">
              <a:lnSpc>
                <a:spcPct val="100000"/>
              </a:lnSpc>
              <a:buClr>
                <a:srgbClr val="0ACFD8"/>
              </a:buClr>
              <a:buSzPct val="93181"/>
              <a:tabLst>
                <a:tab pos="469900" algn="l"/>
              </a:tabLst>
            </a:pPr>
            <a:r>
              <a:rPr lang="pt-BR" sz="2400" dirty="0">
                <a:latin typeface="Microsoft Sans Serif"/>
                <a:cs typeface="Microsoft Sans Serif"/>
              </a:rPr>
              <a:t>da </a:t>
            </a:r>
            <a:r>
              <a:rPr lang="pt-BR" sz="2400" spc="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Pampulha 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Fauna e flora da Lagoa da </a:t>
            </a:r>
          </a:p>
          <a:p>
            <a:pPr marL="240665">
              <a:lnSpc>
                <a:spcPct val="100000"/>
              </a:lnSpc>
              <a:buClr>
                <a:srgbClr val="0ACFD8"/>
              </a:buClr>
              <a:buSzPct val="93181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Pampulha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Geração e destinação de </a:t>
            </a:r>
          </a:p>
          <a:p>
            <a:pPr marL="240665">
              <a:lnSpc>
                <a:spcPct val="100000"/>
              </a:lnSpc>
              <a:buClr>
                <a:srgbClr val="0ACFD8"/>
              </a:buClr>
              <a:buSzPct val="93181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resíduos</a:t>
            </a:r>
            <a:endParaRPr lang="pt-BR" sz="24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400" spc="-5" dirty="0">
                <a:latin typeface="Microsoft Sans Serif"/>
                <a:cs typeface="Microsoft Sans Serif"/>
              </a:rPr>
              <a:t>Os</a:t>
            </a:r>
            <a:r>
              <a:rPr lang="pt-BR" sz="240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4</a:t>
            </a:r>
            <a:r>
              <a:rPr lang="pt-BR" sz="2400" spc="30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R’s</a:t>
            </a:r>
            <a:r>
              <a:rPr lang="pt-BR" sz="2400" spc="-10" dirty="0">
                <a:latin typeface="Microsoft Sans Serif"/>
                <a:cs typeface="Microsoft Sans Serif"/>
              </a:rPr>
              <a:t>:</a:t>
            </a:r>
            <a:r>
              <a:rPr lang="pt-BR" sz="2400" spc="30" dirty="0">
                <a:latin typeface="Microsoft Sans Serif"/>
                <a:cs typeface="Microsoft Sans Serif"/>
              </a:rPr>
              <a:t> repensar, </a:t>
            </a:r>
            <a:r>
              <a:rPr lang="pt-BR" sz="2400" spc="-5" dirty="0">
                <a:latin typeface="Microsoft Sans Serif"/>
                <a:cs typeface="Microsoft Sans Serif"/>
              </a:rPr>
              <a:t>reduzir,</a:t>
            </a:r>
            <a:r>
              <a:rPr lang="pt-BR" sz="2400" spc="5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reutilizar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e</a:t>
            </a:r>
            <a:r>
              <a:rPr lang="pt-BR" sz="2400" spc="1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reciclar</a:t>
            </a:r>
            <a:endParaRPr lang="pt-BR"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latin typeface="Arial"/>
                <a:cs typeface="Arial"/>
              </a:rPr>
              <a:t> 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580644"/>
            <a:ext cx="1421891" cy="23180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A597AD-1BDA-473F-4519-923E17BF1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45" y="2933768"/>
            <a:ext cx="4614493" cy="3460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215" y="1718471"/>
            <a:ext cx="655523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Arial"/>
                <a:cs typeface="Arial"/>
              </a:rPr>
              <a:t>Ensino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Fundamental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(</a:t>
            </a:r>
            <a:r>
              <a:rPr lang="pt-BR" sz="2600" b="1" spc="-5" dirty="0">
                <a:latin typeface="Arial"/>
                <a:cs typeface="Arial"/>
              </a:rPr>
              <a:t>6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9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anos)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580644"/>
            <a:ext cx="1421891" cy="2318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2300" y="2181225"/>
            <a:ext cx="6842327" cy="533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Nascentes, córregos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Esgoto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Uso e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importância</a:t>
            </a:r>
            <a:r>
              <a:rPr lang="pt-BR" sz="2200" spc="4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da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água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Bacia</a:t>
            </a:r>
            <a:r>
              <a:rPr lang="pt-BR" sz="220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hidrográfica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 Lagoa da </a:t>
            </a:r>
            <a:r>
              <a:rPr lang="pt-BR" sz="2200" spc="5" dirty="0">
                <a:latin typeface="Microsoft Sans Serif"/>
                <a:cs typeface="Microsoft Sans Serif"/>
              </a:rPr>
              <a:t> </a:t>
            </a:r>
          </a:p>
          <a:p>
            <a:pPr marL="240665">
              <a:lnSpc>
                <a:spcPct val="100000"/>
              </a:lnSpc>
              <a:buClr>
                <a:srgbClr val="0ACFD8"/>
              </a:buClr>
              <a:buSzPct val="93181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Pampulha</a:t>
            </a: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História</a:t>
            </a:r>
            <a:r>
              <a:rPr lang="pt-BR" sz="2200" spc="5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Represa</a:t>
            </a:r>
            <a:r>
              <a:rPr lang="pt-BR" sz="2200" spc="2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da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</a:p>
          <a:p>
            <a:pPr marL="243205">
              <a:lnSpc>
                <a:spcPct val="100000"/>
              </a:lnSpc>
              <a:buClr>
                <a:srgbClr val="0ACFD8"/>
              </a:buClr>
              <a:buSzPct val="93181"/>
              <a:tabLst>
                <a:tab pos="473075" algn="l"/>
              </a:tabLst>
            </a:pPr>
            <a:r>
              <a:rPr lang="pt-BR" sz="2200" spc="-10" dirty="0">
                <a:latin typeface="Microsoft Sans Serif"/>
                <a:cs typeface="Microsoft Sans Serif"/>
              </a:rPr>
              <a:t>Pampulha </a:t>
            </a:r>
            <a:r>
              <a:rPr lang="pt-BR" sz="2200" spc="-57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0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Patrimônio Histórico</a:t>
            </a: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Fauna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Flora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Lagoa da </a:t>
            </a:r>
          </a:p>
          <a:p>
            <a:pPr marL="243205">
              <a:lnSpc>
                <a:spcPct val="100000"/>
              </a:lnSpc>
              <a:buClr>
                <a:srgbClr val="0ACFD8"/>
              </a:buClr>
              <a:buSzPct val="93181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Pampulha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Impactos</a:t>
            </a:r>
            <a:r>
              <a:rPr lang="pt-BR" sz="2200" spc="-1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ambientais na bacia da </a:t>
            </a:r>
          </a:p>
          <a:p>
            <a:pPr marL="243205">
              <a:lnSpc>
                <a:spcPct val="100000"/>
              </a:lnSpc>
              <a:buClr>
                <a:srgbClr val="0ACFD8"/>
              </a:buClr>
              <a:buSzPct val="93181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Pampulha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929640" lvl="1" indent="-343535">
              <a:lnSpc>
                <a:spcPct val="100000"/>
              </a:lnSpc>
              <a:spcBef>
                <a:spcPts val="10"/>
              </a:spcBef>
              <a:buClr>
                <a:srgbClr val="0F6EC6"/>
              </a:buClr>
              <a:buChar char="●"/>
              <a:tabLst>
                <a:tab pos="929640" algn="l"/>
                <a:tab pos="930275" algn="l"/>
              </a:tabLst>
            </a:pPr>
            <a:r>
              <a:rPr lang="pt-BR" sz="2000" dirty="0">
                <a:latin typeface="Microsoft Sans Serif"/>
                <a:cs typeface="Microsoft Sans Serif"/>
              </a:rPr>
              <a:t>erosão</a:t>
            </a:r>
            <a:r>
              <a:rPr lang="pt-BR" sz="2000" spc="-50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</a:t>
            </a:r>
            <a:r>
              <a:rPr lang="pt-BR" sz="2000" spc="-10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assoreamento,</a:t>
            </a:r>
          </a:p>
          <a:p>
            <a:pPr marL="929640" lvl="1" indent="-343535">
              <a:lnSpc>
                <a:spcPct val="100000"/>
              </a:lnSpc>
              <a:buClr>
                <a:srgbClr val="0F6EC6"/>
              </a:buClr>
              <a:buChar char="●"/>
              <a:tabLst>
                <a:tab pos="929640" algn="l"/>
                <a:tab pos="930275" algn="l"/>
              </a:tabLst>
            </a:pPr>
            <a:r>
              <a:rPr lang="pt-BR" sz="2000" dirty="0">
                <a:latin typeface="Microsoft Sans Serif"/>
                <a:cs typeface="Microsoft Sans Serif"/>
              </a:rPr>
              <a:t>esgoto</a:t>
            </a:r>
            <a:r>
              <a:rPr lang="pt-BR" sz="2000" spc="-55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</a:t>
            </a:r>
            <a:r>
              <a:rPr lang="pt-BR" sz="2000" spc="-15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eutrofização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Geração e destinação de resíduos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Os</a:t>
            </a:r>
            <a:r>
              <a:rPr lang="pt-BR" sz="220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4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R’s</a:t>
            </a:r>
            <a:r>
              <a:rPr lang="pt-BR" sz="2200" spc="-10" dirty="0">
                <a:latin typeface="Microsoft Sans Serif"/>
                <a:cs typeface="Microsoft Sans Serif"/>
              </a:rPr>
              <a:t>:</a:t>
            </a:r>
            <a:r>
              <a:rPr lang="pt-BR" sz="2200" spc="30" dirty="0">
                <a:latin typeface="Microsoft Sans Serif"/>
                <a:cs typeface="Microsoft Sans Serif"/>
              </a:rPr>
              <a:t> repensar, </a:t>
            </a:r>
            <a:r>
              <a:rPr lang="pt-BR" sz="2200" spc="-5" dirty="0">
                <a:latin typeface="Microsoft Sans Serif"/>
                <a:cs typeface="Microsoft Sans Serif"/>
              </a:rPr>
              <a:t>reduzir,</a:t>
            </a:r>
            <a:r>
              <a:rPr lang="pt-BR" sz="2200" spc="5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reutilizar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reciclar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A344F02-E13C-893D-4A17-7DBA077A9D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00" y="618826"/>
            <a:ext cx="716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10" dirty="0"/>
              <a:t>Temas abordados para cada faixa etária</a:t>
            </a:r>
            <a:endParaRPr sz="28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A0B676C-56BF-E24E-1506-1AAE2B1A2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9" y="2994434"/>
            <a:ext cx="4646167" cy="3484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>
            <a:extLst>
              <a:ext uri="{FF2B5EF4-FFF2-40B4-BE49-F238E27FC236}">
                <a16:creationId xmlns:a16="http://schemas.microsoft.com/office/drawing/2014/main" id="{612121F0-0D49-0323-ECE9-AF0C93474F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2786" y="1158691"/>
            <a:ext cx="599411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Arial"/>
                <a:cs typeface="Arial"/>
              </a:rPr>
              <a:t>Ensino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Fundamental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II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(10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14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anos)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580644"/>
            <a:ext cx="1421891" cy="23180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8500" y="1613689"/>
            <a:ext cx="6412103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Nascentes, córregos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Esgoto</a:t>
            </a: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Uso e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importância</a:t>
            </a:r>
            <a:r>
              <a:rPr lang="pt-BR" sz="2200" spc="4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da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água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Bacia</a:t>
            </a:r>
            <a:r>
              <a:rPr lang="pt-BR" sz="220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hidrográfica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 Lagoa da </a:t>
            </a:r>
            <a:r>
              <a:rPr lang="pt-BR" sz="2200" spc="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Pampulha</a:t>
            </a: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História</a:t>
            </a:r>
            <a:r>
              <a:rPr lang="pt-BR" sz="2200" spc="5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Represa</a:t>
            </a:r>
            <a:r>
              <a:rPr lang="pt-BR" sz="2200" spc="2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da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Pampulha </a:t>
            </a:r>
            <a:r>
              <a:rPr lang="pt-BR" sz="2200" spc="-57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0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Patrimônio Histórico</a:t>
            </a: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Fauna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flora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da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Bacia da Pampulha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7244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3075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Impactos</a:t>
            </a:r>
            <a:r>
              <a:rPr lang="pt-BR" sz="2200" spc="-1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ambientais na Bacia da Pampulha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929640" lvl="1" indent="-343535">
              <a:lnSpc>
                <a:spcPct val="100000"/>
              </a:lnSpc>
              <a:spcBef>
                <a:spcPts val="10"/>
              </a:spcBef>
              <a:buClr>
                <a:srgbClr val="0F6EC6"/>
              </a:buClr>
              <a:buChar char="●"/>
              <a:tabLst>
                <a:tab pos="929640" algn="l"/>
                <a:tab pos="930275" algn="l"/>
              </a:tabLst>
            </a:pPr>
            <a:r>
              <a:rPr lang="pt-BR" sz="2000" dirty="0">
                <a:latin typeface="Microsoft Sans Serif"/>
                <a:cs typeface="Microsoft Sans Serif"/>
              </a:rPr>
              <a:t>erosão</a:t>
            </a:r>
            <a:r>
              <a:rPr lang="pt-BR" sz="2000" spc="-50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</a:t>
            </a:r>
            <a:r>
              <a:rPr lang="pt-BR" sz="2000" spc="-10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assoreamento,</a:t>
            </a:r>
          </a:p>
          <a:p>
            <a:pPr marL="929640" lvl="1" indent="-343535">
              <a:lnSpc>
                <a:spcPct val="100000"/>
              </a:lnSpc>
              <a:buClr>
                <a:srgbClr val="0F6EC6"/>
              </a:buClr>
              <a:buChar char="●"/>
              <a:tabLst>
                <a:tab pos="929640" algn="l"/>
                <a:tab pos="930275" algn="l"/>
              </a:tabLst>
            </a:pPr>
            <a:r>
              <a:rPr lang="pt-BR" sz="2000" dirty="0">
                <a:latin typeface="Microsoft Sans Serif"/>
                <a:cs typeface="Microsoft Sans Serif"/>
              </a:rPr>
              <a:t>esgoto</a:t>
            </a:r>
            <a:r>
              <a:rPr lang="pt-BR" sz="2000" spc="-55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</a:t>
            </a:r>
            <a:r>
              <a:rPr lang="pt-BR" sz="2000" spc="-15" dirty="0">
                <a:latin typeface="Microsoft Sans Serif"/>
                <a:cs typeface="Microsoft Sans Serif"/>
              </a:rPr>
              <a:t> </a:t>
            </a:r>
            <a:r>
              <a:rPr lang="pt-BR" sz="2000" dirty="0">
                <a:latin typeface="Microsoft Sans Serif"/>
                <a:cs typeface="Microsoft Sans Serif"/>
              </a:rPr>
              <a:t>eutrofização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Geração e destinação de resíduos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9265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990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Os</a:t>
            </a:r>
            <a:r>
              <a:rPr lang="pt-BR" sz="220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4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R’s</a:t>
            </a:r>
            <a:r>
              <a:rPr lang="pt-BR" sz="2200" spc="-10" dirty="0">
                <a:latin typeface="Microsoft Sans Serif"/>
                <a:cs typeface="Microsoft Sans Serif"/>
              </a:rPr>
              <a:t>:</a:t>
            </a:r>
            <a:r>
              <a:rPr lang="pt-BR" sz="2200" spc="30" dirty="0">
                <a:latin typeface="Microsoft Sans Serif"/>
                <a:cs typeface="Microsoft Sans Serif"/>
              </a:rPr>
              <a:t> repensar, </a:t>
            </a:r>
            <a:r>
              <a:rPr lang="pt-BR" sz="2200" spc="-5" dirty="0">
                <a:latin typeface="Microsoft Sans Serif"/>
                <a:cs typeface="Microsoft Sans Serif"/>
              </a:rPr>
              <a:t>reduzir,</a:t>
            </a:r>
            <a:r>
              <a:rPr lang="pt-BR" sz="2200" spc="5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reutilizar</a:t>
            </a:r>
            <a:r>
              <a:rPr lang="pt-BR" sz="2200" spc="1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</a:t>
            </a:r>
            <a:r>
              <a:rPr lang="pt-BR" sz="2200" spc="1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reciclar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7995" marR="5080" indent="-228600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 err="1">
                <a:latin typeface="Microsoft Sans Serif"/>
                <a:cs typeface="Microsoft Sans Serif"/>
              </a:rPr>
              <a:t>Bacias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Hidrográficas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(Pampulha,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Onça,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Velhas,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São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Francisco)</a:t>
            </a:r>
            <a:endParaRPr sz="220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 err="1">
                <a:latin typeface="Microsoft Sans Serif"/>
                <a:cs typeface="Microsoft Sans Serif"/>
              </a:rPr>
              <a:t>Água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v</a:t>
            </a:r>
            <a:r>
              <a:rPr sz="2200" spc="-5" dirty="0" err="1">
                <a:latin typeface="Microsoft Sans Serif"/>
                <a:cs typeface="Microsoft Sans Serif"/>
              </a:rPr>
              <a:t>irtual</a:t>
            </a:r>
            <a:endParaRPr lang="pt-BR" sz="2200" spc="-5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Fontes limpas de geração de energia elétrica 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0CF35DD-6F90-6CD8-4B1A-067AEE523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0" y="618826"/>
            <a:ext cx="754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10" dirty="0"/>
              <a:t>Temas abordados para cada faixa etária</a:t>
            </a:r>
            <a:endParaRPr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D3EB50-02CC-CC21-0FC8-37DADF83D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03" y="3716828"/>
            <a:ext cx="3216147" cy="2412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>
            <a:extLst>
              <a:ext uri="{FF2B5EF4-FFF2-40B4-BE49-F238E27FC236}">
                <a16:creationId xmlns:a16="http://schemas.microsoft.com/office/drawing/2014/main" id="{830F077E-B7C8-D714-1EFA-E1C72C915B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8486" y="1311091"/>
            <a:ext cx="525881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Arial"/>
                <a:cs typeface="Arial"/>
              </a:rPr>
              <a:t>Ensino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 err="1">
                <a:latin typeface="Arial"/>
                <a:cs typeface="Arial"/>
              </a:rPr>
              <a:t>Médio</a:t>
            </a:r>
            <a:r>
              <a:rPr lang="pt-BR" sz="2600" b="1" dirty="0">
                <a:latin typeface="Arial"/>
                <a:cs typeface="Arial"/>
              </a:rPr>
              <a:t> e público adulto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580644"/>
            <a:ext cx="1421891" cy="23180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0900" y="1952625"/>
            <a:ext cx="6553200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0534" algn="l"/>
              </a:tabLst>
            </a:pPr>
            <a:r>
              <a:rPr sz="2200" spc="-5" dirty="0" err="1">
                <a:latin typeface="Microsoft Sans Serif"/>
                <a:cs typeface="Microsoft Sans Serif"/>
              </a:rPr>
              <a:t>Bacias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Hidrográficas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(Pampulha, </a:t>
            </a:r>
            <a:r>
              <a:rPr sz="2000" dirty="0">
                <a:latin typeface="Microsoft Sans Serif"/>
                <a:cs typeface="Microsoft Sans Serif"/>
              </a:rPr>
              <a:t>Onça,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Velhas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São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Francisco)</a:t>
            </a: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Córregos,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geomorfologia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 err="1">
                <a:latin typeface="Microsoft Sans Serif"/>
                <a:cs typeface="Microsoft Sans Serif"/>
              </a:rPr>
              <a:t>urbanização</a:t>
            </a:r>
            <a:endParaRPr lang="pt-BR" sz="2200" spc="-5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Saneamento básico</a:t>
            </a:r>
            <a:endParaRPr sz="220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Tratamento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água</a:t>
            </a: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Impactos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ambientais</a:t>
            </a:r>
            <a:endParaRPr sz="2200" dirty="0">
              <a:latin typeface="Microsoft Sans Serif"/>
              <a:cs typeface="Microsoft Sans Serif"/>
            </a:endParaRPr>
          </a:p>
          <a:p>
            <a:pPr marL="925194" lvl="1" indent="-343535">
              <a:lnSpc>
                <a:spcPct val="100000"/>
              </a:lnSpc>
              <a:buClr>
                <a:srgbClr val="0F6EC6"/>
              </a:buClr>
              <a:buChar char="●"/>
              <a:tabLst>
                <a:tab pos="925194" algn="l"/>
                <a:tab pos="92583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erosão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&amp;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assoreamento,</a:t>
            </a:r>
            <a:endParaRPr sz="2200" dirty="0">
              <a:latin typeface="Microsoft Sans Serif"/>
              <a:cs typeface="Microsoft Sans Serif"/>
            </a:endParaRPr>
          </a:p>
          <a:p>
            <a:pPr marL="925194" lvl="1" indent="-343535">
              <a:lnSpc>
                <a:spcPct val="100000"/>
              </a:lnSpc>
              <a:buClr>
                <a:srgbClr val="0F6EC6"/>
              </a:buClr>
              <a:buChar char="●"/>
              <a:tabLst>
                <a:tab pos="925194" algn="l"/>
                <a:tab pos="92583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esgoto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&amp;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eutrofização</a:t>
            </a:r>
            <a:endParaRPr sz="2200" dirty="0">
              <a:latin typeface="Microsoft Sans Serif"/>
              <a:cs typeface="Microsoft Sans Serif"/>
            </a:endParaRPr>
          </a:p>
          <a:p>
            <a:pPr marL="925194" lvl="1" indent="-343535">
              <a:lnSpc>
                <a:spcPct val="100000"/>
              </a:lnSpc>
              <a:buClr>
                <a:srgbClr val="0F6EC6"/>
              </a:buClr>
              <a:buChar char="●"/>
              <a:tabLst>
                <a:tab pos="925194" algn="l"/>
                <a:tab pos="925830" algn="l"/>
              </a:tabLst>
            </a:pPr>
            <a:r>
              <a:rPr lang="pt-BR" sz="2200" spc="10" dirty="0">
                <a:latin typeface="Microsoft Sans Serif"/>
                <a:cs typeface="Microsoft Sans Serif"/>
              </a:rPr>
              <a:t>Geração e destinação de </a:t>
            </a:r>
          </a:p>
          <a:p>
            <a:pPr marL="581659" lvl="1">
              <a:lnSpc>
                <a:spcPct val="100000"/>
              </a:lnSpc>
              <a:buClr>
                <a:srgbClr val="0F6EC6"/>
              </a:buClr>
              <a:tabLst>
                <a:tab pos="925194" algn="l"/>
                <a:tab pos="925830" algn="l"/>
              </a:tabLst>
            </a:pPr>
            <a:r>
              <a:rPr sz="2200" spc="10" dirty="0" err="1">
                <a:latin typeface="Microsoft Sans Serif"/>
                <a:cs typeface="Microsoft Sans Serif"/>
              </a:rPr>
              <a:t>resíduos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sólidos</a:t>
            </a:r>
            <a:endParaRPr sz="220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 err="1">
                <a:latin typeface="Microsoft Sans Serif"/>
                <a:cs typeface="Microsoft Sans Serif"/>
              </a:rPr>
              <a:t>Água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virtual</a:t>
            </a:r>
            <a:endParaRPr lang="pt-BR" sz="2200" spc="-1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-10" dirty="0">
                <a:latin typeface="Microsoft Sans Serif"/>
                <a:cs typeface="Microsoft Sans Serif"/>
              </a:rPr>
              <a:t>Fontes limpas de geração de e</a:t>
            </a:r>
            <a:r>
              <a:rPr sz="2200" spc="-10" dirty="0" err="1">
                <a:latin typeface="Microsoft Sans Serif"/>
                <a:cs typeface="Microsoft Sans Serif"/>
              </a:rPr>
              <a:t>nergia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elétrica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25DCA13-E07A-759D-E5EF-A3BA8C1058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00" y="618826"/>
            <a:ext cx="754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10" dirty="0"/>
              <a:t>Temas abordados para cada faixa etária</a:t>
            </a:r>
            <a:endParaRPr sz="2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2233DE-8160-55B9-F387-257A943DB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891844"/>
            <a:ext cx="36195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656" y="761425"/>
            <a:ext cx="4375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Atividades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spc="-5" dirty="0"/>
              <a:t>Campo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399" y="2486025"/>
            <a:ext cx="3106032" cy="1837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65">
              <a:lnSpc>
                <a:spcPts val="2050"/>
              </a:lnSpc>
              <a:spcBef>
                <a:spcPts val="600"/>
              </a:spcBef>
              <a:buClr>
                <a:srgbClr val="0ACFD8"/>
              </a:buClr>
              <a:tabLst>
                <a:tab pos="356870" algn="l"/>
                <a:tab pos="357505" algn="l"/>
              </a:tabLst>
            </a:pPr>
            <a:r>
              <a:rPr lang="pt-BR" sz="1600" spc="-10" dirty="0">
                <a:latin typeface="Microsoft Sans Serif"/>
                <a:cs typeface="Microsoft Sans Serif"/>
              </a:rPr>
              <a:t>1. Circuito</a:t>
            </a:r>
            <a:r>
              <a:rPr lang="pt-BR" sz="1600" spc="-5" dirty="0">
                <a:latin typeface="Microsoft Sans Serif"/>
                <a:cs typeface="Microsoft Sans Serif"/>
              </a:rPr>
              <a:t> Interno</a:t>
            </a:r>
            <a:r>
              <a:rPr lang="pt-BR" sz="1600" spc="20" dirty="0">
                <a:latin typeface="Microsoft Sans Serif"/>
                <a:cs typeface="Microsoft Sans Serif"/>
              </a:rPr>
              <a:t> </a:t>
            </a:r>
            <a:r>
              <a:rPr lang="pt-BR" sz="1600" spc="-5" dirty="0">
                <a:latin typeface="Microsoft Sans Serif"/>
                <a:cs typeface="Microsoft Sans Serif"/>
              </a:rPr>
              <a:t>(CEA-PROPAM)</a:t>
            </a:r>
            <a:endParaRPr lang="pt-BR" sz="1600" dirty="0">
              <a:latin typeface="Microsoft Sans Serif"/>
              <a:cs typeface="Microsoft Sans Serif"/>
            </a:endParaRPr>
          </a:p>
          <a:p>
            <a:pPr marL="52465">
              <a:lnSpc>
                <a:spcPts val="2050"/>
              </a:lnSpc>
              <a:spcBef>
                <a:spcPts val="600"/>
              </a:spcBef>
              <a:buClr>
                <a:srgbClr val="0ACFD8"/>
              </a:buClr>
              <a:tabLst>
                <a:tab pos="356870" algn="l"/>
                <a:tab pos="357505" algn="l"/>
              </a:tabLst>
            </a:pPr>
            <a:r>
              <a:rPr lang="pt-BR" sz="1600" spc="-5" dirty="0">
                <a:latin typeface="Microsoft Sans Serif"/>
                <a:cs typeface="Microsoft Sans Serif"/>
              </a:rPr>
              <a:t>2. </a:t>
            </a:r>
            <a:r>
              <a:rPr sz="1600" spc="-5" dirty="0">
                <a:latin typeface="Microsoft Sans Serif"/>
                <a:cs typeface="Microsoft Sans Serif"/>
              </a:rPr>
              <a:t>Parque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Municipal</a:t>
            </a:r>
            <a:r>
              <a:rPr lang="pt-BR" sz="1600" spc="-10" dirty="0">
                <a:latin typeface="Microsoft Sans Serif"/>
                <a:cs typeface="Microsoft Sans Serif"/>
              </a:rPr>
              <a:t> </a:t>
            </a:r>
            <a:r>
              <a:rPr sz="1600" spc="-10" dirty="0" err="1">
                <a:latin typeface="Microsoft Sans Serif"/>
                <a:cs typeface="Microsoft Sans Serif"/>
              </a:rPr>
              <a:t>Ursulina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Andrade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Mello</a:t>
            </a:r>
            <a:endParaRPr lang="pt-BR" sz="1600" spc="-10" dirty="0">
              <a:latin typeface="Microsoft Sans Serif"/>
              <a:cs typeface="Microsoft Sans Serif"/>
            </a:endParaRPr>
          </a:p>
          <a:p>
            <a:pPr marL="52465">
              <a:lnSpc>
                <a:spcPts val="2050"/>
              </a:lnSpc>
              <a:spcBef>
                <a:spcPts val="600"/>
              </a:spcBef>
              <a:buClr>
                <a:srgbClr val="0ACFD8"/>
              </a:buClr>
              <a:tabLst>
                <a:tab pos="356870" algn="l"/>
                <a:tab pos="357505" algn="l"/>
              </a:tabLst>
            </a:pPr>
            <a:r>
              <a:rPr lang="pt-BR" sz="1600" spc="-10" dirty="0">
                <a:latin typeface="Microsoft Sans Serif"/>
                <a:cs typeface="Microsoft Sans Serif"/>
              </a:rPr>
              <a:t>4. </a:t>
            </a:r>
            <a:r>
              <a:rPr sz="1600" spc="-10" dirty="0" err="1">
                <a:latin typeface="Microsoft Sans Serif"/>
                <a:cs typeface="Microsoft Sans Serif"/>
              </a:rPr>
              <a:t>Igreja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São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Francisco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Assis</a:t>
            </a:r>
            <a:endParaRPr lang="pt-BR" sz="1600" spc="-10" dirty="0">
              <a:latin typeface="Microsoft Sans Serif"/>
              <a:cs typeface="Microsoft Sans Serif"/>
            </a:endParaRPr>
          </a:p>
          <a:p>
            <a:pPr marL="52465">
              <a:lnSpc>
                <a:spcPts val="2050"/>
              </a:lnSpc>
              <a:spcBef>
                <a:spcPts val="600"/>
              </a:spcBef>
              <a:buClr>
                <a:srgbClr val="0ACFD8"/>
              </a:buClr>
              <a:tabLst>
                <a:tab pos="356870" algn="l"/>
                <a:tab pos="357505" algn="l"/>
              </a:tabLst>
            </a:pPr>
            <a:r>
              <a:rPr lang="pt-BR" sz="1600" spc="-10" dirty="0">
                <a:latin typeface="Microsoft Sans Serif"/>
                <a:cs typeface="Microsoft Sans Serif"/>
              </a:rPr>
              <a:t>7. </a:t>
            </a:r>
            <a:r>
              <a:rPr sz="1600" spc="-10" dirty="0">
                <a:latin typeface="Microsoft Sans Serif"/>
                <a:cs typeface="Microsoft Sans Serif"/>
              </a:rPr>
              <a:t>Mirante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do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lang="pt-BR" sz="1600" spc="-10" dirty="0">
                <a:latin typeface="Microsoft Sans Serif"/>
                <a:cs typeface="Microsoft Sans Serif"/>
              </a:rPr>
              <a:t>Confisco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BA4F1B8B-F0DD-AC6C-EA03-7B6A31A3C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1021" r="980" b="20222"/>
          <a:stretch/>
        </p:blipFill>
        <p:spPr>
          <a:xfrm>
            <a:off x="3289300" y="2084953"/>
            <a:ext cx="7168636" cy="4716472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AF263FC2-C7A9-19D5-B862-2895EDDC73FB}"/>
              </a:ext>
            </a:extLst>
          </p:cNvPr>
          <p:cNvSpPr txBox="1"/>
          <p:nvPr/>
        </p:nvSpPr>
        <p:spPr>
          <a:xfrm>
            <a:off x="8547100" y="51530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32F427A-4BCB-CA3D-C759-8123A1A4E7D7}"/>
              </a:ext>
            </a:extLst>
          </p:cNvPr>
          <p:cNvSpPr txBox="1"/>
          <p:nvPr/>
        </p:nvSpPr>
        <p:spPr>
          <a:xfrm>
            <a:off x="8242300" y="56864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0A62363-009D-4CA5-719F-67BB38430D3C}"/>
              </a:ext>
            </a:extLst>
          </p:cNvPr>
          <p:cNvSpPr txBox="1"/>
          <p:nvPr/>
        </p:nvSpPr>
        <p:spPr>
          <a:xfrm>
            <a:off x="9385300" y="4086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547942C-6896-8B21-2B47-322E200F28EC}"/>
              </a:ext>
            </a:extLst>
          </p:cNvPr>
          <p:cNvSpPr txBox="1"/>
          <p:nvPr/>
        </p:nvSpPr>
        <p:spPr>
          <a:xfrm>
            <a:off x="8550214" y="4097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14C6288-1650-BB10-B96A-670A5D0BD562}"/>
              </a:ext>
            </a:extLst>
          </p:cNvPr>
          <p:cNvSpPr txBox="1"/>
          <p:nvPr/>
        </p:nvSpPr>
        <p:spPr>
          <a:xfrm>
            <a:off x="6870700" y="34766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06749EA-0B7C-473D-35F3-C161E211BE71}"/>
              </a:ext>
            </a:extLst>
          </p:cNvPr>
          <p:cNvSpPr txBox="1"/>
          <p:nvPr/>
        </p:nvSpPr>
        <p:spPr>
          <a:xfrm>
            <a:off x="7251700" y="50870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77041BF-ECD7-4828-9361-814C7FA0788B}"/>
              </a:ext>
            </a:extLst>
          </p:cNvPr>
          <p:cNvSpPr txBox="1"/>
          <p:nvPr/>
        </p:nvSpPr>
        <p:spPr>
          <a:xfrm>
            <a:off x="6718300" y="47060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>
            <a:extLst>
              <a:ext uri="{FF2B5EF4-FFF2-40B4-BE49-F238E27FC236}">
                <a16:creationId xmlns:a16="http://schemas.microsoft.com/office/drawing/2014/main" id="{92F3A62D-913A-12B3-9F04-DF5D2A8CA7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779520"/>
            <a:ext cx="9143999" cy="3428999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B18866-EB01-0B47-D371-A9BFAE89B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952625"/>
            <a:ext cx="6324600" cy="10668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pt-BR" sz="2200" spc="-5" dirty="0">
                <a:latin typeface="Microsoft Sans Serif"/>
                <a:cs typeface="Microsoft Sans Serif"/>
              </a:rPr>
              <a:t>Duração: </a:t>
            </a:r>
            <a:r>
              <a:rPr lang="pt-BR" sz="2200" dirty="0">
                <a:latin typeface="Microsoft Sans Serif"/>
                <a:cs typeface="Microsoft Sans Serif"/>
              </a:rPr>
              <a:t>40</a:t>
            </a:r>
            <a:r>
              <a:rPr lang="pt-BR" sz="2200" spc="20" dirty="0">
                <a:latin typeface="Microsoft Sans Serif"/>
                <a:cs typeface="Microsoft Sans Serif"/>
              </a:rPr>
              <a:t> </a:t>
            </a:r>
            <a:r>
              <a:rPr lang="pt-BR" sz="2200" spc="-10" dirty="0">
                <a:latin typeface="Microsoft Sans Serif"/>
                <a:cs typeface="Microsoft Sans Serif"/>
              </a:rPr>
              <a:t>minutos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pt-BR" sz="2200" spc="-10" dirty="0">
                <a:latin typeface="Microsoft Sans Serif"/>
                <a:cs typeface="Microsoft Sans Serif"/>
              </a:rPr>
              <a:t>Faixa</a:t>
            </a:r>
            <a:r>
              <a:rPr lang="pt-BR"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etária:</a:t>
            </a:r>
            <a:r>
              <a:rPr lang="pt-BR" sz="2200" spc="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Todas</a:t>
            </a:r>
            <a:r>
              <a:rPr lang="pt-BR" sz="2200" spc="25" dirty="0">
                <a:latin typeface="Microsoft Sans Serif"/>
                <a:cs typeface="Microsoft Sans Serif"/>
              </a:rPr>
              <a:t> </a:t>
            </a:r>
            <a:r>
              <a:rPr lang="pt-BR" sz="2200" dirty="0">
                <a:latin typeface="Microsoft Sans Serif"/>
                <a:cs typeface="Microsoft Sans Serif"/>
              </a:rPr>
              <a:t>as</a:t>
            </a:r>
            <a:r>
              <a:rPr lang="pt-BR" sz="2200" spc="25" dirty="0">
                <a:latin typeface="Microsoft Sans Serif"/>
                <a:cs typeface="Microsoft Sans Serif"/>
              </a:rPr>
              <a:t> </a:t>
            </a:r>
            <a:r>
              <a:rPr lang="pt-BR" sz="2200" spc="-5" dirty="0">
                <a:latin typeface="Microsoft Sans Serif"/>
                <a:cs typeface="Microsoft Sans Serif"/>
              </a:rPr>
              <a:t>idades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287020" marR="5080" indent="-274955">
              <a:lnSpc>
                <a:spcPts val="2380"/>
              </a:lnSpc>
              <a:spcBef>
                <a:spcPts val="535"/>
              </a:spcBef>
              <a:tabLst>
                <a:tab pos="1769110" algn="l"/>
                <a:tab pos="3401060" algn="l"/>
                <a:tab pos="4814570" algn="l"/>
                <a:tab pos="5361305" algn="l"/>
                <a:tab pos="7319009" algn="l"/>
              </a:tabLst>
            </a:pPr>
            <a:r>
              <a:rPr lang="pt-BR" sz="2200" dirty="0">
                <a:latin typeface="Microsoft Sans Serif"/>
                <a:cs typeface="Microsoft Sans Serif"/>
              </a:rPr>
              <a:t>A</a:t>
            </a:r>
            <a:r>
              <a:rPr lang="pt-BR" sz="2200" spc="-20" dirty="0">
                <a:latin typeface="Microsoft Sans Serif"/>
                <a:cs typeface="Microsoft Sans Serif"/>
              </a:rPr>
              <a:t>b</a:t>
            </a:r>
            <a:r>
              <a:rPr lang="pt-BR" sz="2200" dirty="0">
                <a:latin typeface="Microsoft Sans Serif"/>
                <a:cs typeface="Microsoft Sans Serif"/>
              </a:rPr>
              <a:t>o</a:t>
            </a:r>
            <a:r>
              <a:rPr lang="pt-BR" sz="2200" spc="-15" dirty="0">
                <a:latin typeface="Microsoft Sans Serif"/>
                <a:cs typeface="Microsoft Sans Serif"/>
              </a:rPr>
              <a:t>r</a:t>
            </a:r>
            <a:r>
              <a:rPr lang="pt-BR" sz="2200" dirty="0">
                <a:latin typeface="Microsoft Sans Serif"/>
                <a:cs typeface="Microsoft Sans Serif"/>
              </a:rPr>
              <a:t>dage</a:t>
            </a:r>
            <a:r>
              <a:rPr lang="pt-BR" sz="2200" spc="-15" dirty="0">
                <a:latin typeface="Microsoft Sans Serif"/>
                <a:cs typeface="Microsoft Sans Serif"/>
              </a:rPr>
              <a:t>m</a:t>
            </a:r>
            <a:r>
              <a:rPr lang="pt-BR" sz="2200" spc="-5" dirty="0">
                <a:latin typeface="Microsoft Sans Serif"/>
                <a:cs typeface="Microsoft Sans Serif"/>
              </a:rPr>
              <a:t>:</a:t>
            </a:r>
            <a:r>
              <a:rPr lang="pt-BR" sz="2200" spc="-5" dirty="0"/>
              <a:t> </a:t>
            </a:r>
          </a:p>
          <a:p>
            <a:pPr marL="287020" marR="5080" indent="-274955">
              <a:lnSpc>
                <a:spcPts val="2380"/>
              </a:lnSpc>
              <a:spcBef>
                <a:spcPts val="535"/>
              </a:spcBef>
              <a:tabLst>
                <a:tab pos="1769110" algn="l"/>
                <a:tab pos="3401060" algn="l"/>
                <a:tab pos="4814570" algn="l"/>
                <a:tab pos="5361305" algn="l"/>
                <a:tab pos="7319009" algn="l"/>
              </a:tabLst>
            </a:pPr>
            <a:endParaRPr lang="pt-BR" sz="2000" dirty="0">
              <a:latin typeface="Microsoft Sans Serif"/>
              <a:cs typeface="Microsoft Sans Serif"/>
            </a:endParaRPr>
          </a:p>
          <a:p>
            <a:endParaRPr lang="pt-BR" sz="2000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377AC80-1B75-94C5-9666-0C2CB8FD6B02}"/>
              </a:ext>
            </a:extLst>
          </p:cNvPr>
          <p:cNvSpPr txBox="1">
            <a:spLocks/>
          </p:cNvSpPr>
          <p:nvPr/>
        </p:nvSpPr>
        <p:spPr>
          <a:xfrm>
            <a:off x="850900" y="809625"/>
            <a:ext cx="73539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rgbClr val="03607B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15240">
              <a:spcBef>
                <a:spcPts val="100"/>
              </a:spcBef>
            </a:pPr>
            <a:r>
              <a:rPr lang="pt-BR" sz="2400" kern="0" dirty="0"/>
              <a:t>Atividade</a:t>
            </a:r>
            <a:r>
              <a:rPr lang="pt-BR" sz="2400" kern="0" spc="-20" dirty="0"/>
              <a:t> </a:t>
            </a:r>
            <a:r>
              <a:rPr lang="pt-BR" sz="2400" kern="0" dirty="0"/>
              <a:t>de</a:t>
            </a:r>
            <a:r>
              <a:rPr lang="pt-BR" sz="2400" kern="0" spc="-15" dirty="0"/>
              <a:t> </a:t>
            </a:r>
            <a:r>
              <a:rPr lang="pt-BR" sz="2400" kern="0" spc="-5" dirty="0"/>
              <a:t>Campo</a:t>
            </a:r>
            <a:endParaRPr lang="pt-BR" sz="2400" kern="0" dirty="0"/>
          </a:p>
          <a:p>
            <a:pPr marL="12700"/>
            <a:r>
              <a:rPr lang="pt-BR" sz="3200" kern="0" dirty="0">
                <a:latin typeface="Microsoft Sans Serif"/>
                <a:cs typeface="Microsoft Sans Serif"/>
              </a:rPr>
              <a:t>Circuito interno no CEA PROPAM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0152F9B-E6A7-9A4A-3F77-B179C69C4055}"/>
              </a:ext>
            </a:extLst>
          </p:cNvPr>
          <p:cNvSpPr txBox="1"/>
          <p:nvPr/>
        </p:nvSpPr>
        <p:spPr>
          <a:xfrm>
            <a:off x="622300" y="3019425"/>
            <a:ext cx="63246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0534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Árvores frutíferas </a:t>
            </a:r>
          </a:p>
          <a:p>
            <a:pPr marL="46990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0534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Alimentação saudável </a:t>
            </a:r>
          </a:p>
          <a:p>
            <a:pPr marL="46990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0534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Hortas urbanas</a:t>
            </a:r>
          </a:p>
          <a:p>
            <a:pPr marL="469900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70534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Impactos ambientais na </a:t>
            </a:r>
          </a:p>
          <a:p>
            <a:pPr marL="240665">
              <a:lnSpc>
                <a:spcPct val="100000"/>
              </a:lnSpc>
              <a:buClr>
                <a:srgbClr val="0ACFD8"/>
              </a:buClr>
              <a:buSzPct val="93181"/>
              <a:tabLst>
                <a:tab pos="470534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produção/distribuição de alimentos</a:t>
            </a: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-5" dirty="0">
                <a:latin typeface="Microsoft Sans Serif"/>
                <a:cs typeface="Microsoft Sans Serif"/>
              </a:rPr>
              <a:t>Compostagem (resíduos orgânicos, minhocário)</a:t>
            </a:r>
            <a:endParaRPr lang="pt-BR" sz="220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10" dirty="0">
                <a:latin typeface="Microsoft Sans Serif"/>
                <a:cs typeface="Microsoft Sans Serif"/>
              </a:rPr>
              <a:t>Geração e destinação de </a:t>
            </a:r>
            <a:r>
              <a:rPr sz="2200" spc="10" dirty="0" err="1">
                <a:latin typeface="Microsoft Sans Serif"/>
                <a:cs typeface="Microsoft Sans Serif"/>
              </a:rPr>
              <a:t>resíduos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5" dirty="0" err="1">
                <a:latin typeface="Microsoft Sans Serif"/>
                <a:cs typeface="Microsoft Sans Serif"/>
              </a:rPr>
              <a:t>sólidos</a:t>
            </a:r>
            <a:r>
              <a:rPr lang="pt-BR" sz="2200" spc="-5" dirty="0">
                <a:latin typeface="Microsoft Sans Serif"/>
                <a:cs typeface="Microsoft Sans Serif"/>
              </a:rPr>
              <a:t> (impactos ambientais, reutilização e reciclagem, lixo eletrônico)</a:t>
            </a:r>
            <a:endParaRPr sz="220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sz="2200" spc="-5" dirty="0" err="1">
                <a:latin typeface="Microsoft Sans Serif"/>
                <a:cs typeface="Microsoft Sans Serif"/>
              </a:rPr>
              <a:t>Água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virtual</a:t>
            </a:r>
            <a:endParaRPr lang="pt-BR" sz="2200" spc="-10" dirty="0">
              <a:latin typeface="Microsoft Sans Serif"/>
              <a:cs typeface="Microsoft Sans Serif"/>
            </a:endParaRPr>
          </a:p>
          <a:p>
            <a:pPr marL="467995" indent="-229235">
              <a:lnSpc>
                <a:spcPct val="100000"/>
              </a:lnSpc>
              <a:buClr>
                <a:srgbClr val="0ACFD8"/>
              </a:buClr>
              <a:buSzPct val="93181"/>
              <a:buChar char="●"/>
              <a:tabLst>
                <a:tab pos="468630" algn="l"/>
              </a:tabLst>
            </a:pPr>
            <a:r>
              <a:rPr lang="pt-BR" sz="2200" spc="-10" dirty="0">
                <a:latin typeface="Microsoft Sans Serif"/>
                <a:cs typeface="Microsoft Sans Serif"/>
              </a:rPr>
              <a:t>Geração de e</a:t>
            </a:r>
            <a:r>
              <a:rPr sz="2200" spc="-10" dirty="0" err="1">
                <a:latin typeface="Microsoft Sans Serif"/>
                <a:cs typeface="Microsoft Sans Serif"/>
              </a:rPr>
              <a:t>nergia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lang="pt-BR" sz="2200" spc="30" dirty="0">
                <a:latin typeface="Microsoft Sans Serif"/>
                <a:cs typeface="Microsoft Sans Serif"/>
              </a:rPr>
              <a:t>fotovoltaica 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0081FD-DF98-196E-1F93-FAB34B7E6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952625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668" y="502920"/>
            <a:ext cx="9143999" cy="6705599"/>
            <a:chOff x="772668" y="502920"/>
            <a:chExt cx="9143999" cy="67055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063" y="2636520"/>
              <a:ext cx="4000500" cy="1142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176" y="502920"/>
              <a:ext cx="1155191" cy="1880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779520"/>
              <a:ext cx="9143999" cy="3428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8093" y="968819"/>
            <a:ext cx="3481070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/>
              <a:t>Atividade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spc="-5" dirty="0"/>
              <a:t>Campo</a:t>
            </a:r>
            <a:endParaRPr sz="2400" dirty="0"/>
          </a:p>
          <a:p>
            <a:pPr marL="334010">
              <a:lnSpc>
                <a:spcPts val="3625"/>
              </a:lnSpc>
            </a:pPr>
            <a:r>
              <a:rPr sz="3200" spc="-5" dirty="0">
                <a:latin typeface="Microsoft Sans Serif"/>
                <a:cs typeface="Microsoft Sans Serif"/>
              </a:rPr>
              <a:t>Parque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Municipal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065" y="1740375"/>
            <a:ext cx="4805045" cy="7340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spc="-10" dirty="0">
                <a:solidFill>
                  <a:srgbClr val="03607B"/>
                </a:solidFill>
                <a:latin typeface="Microsoft Sans Serif"/>
                <a:cs typeface="Microsoft Sans Serif"/>
              </a:rPr>
              <a:t>Ursulina</a:t>
            </a:r>
            <a:r>
              <a:rPr sz="3200" spc="-15" dirty="0">
                <a:solidFill>
                  <a:srgbClr val="03607B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03607B"/>
                </a:solidFill>
                <a:latin typeface="Microsoft Sans Serif"/>
                <a:cs typeface="Microsoft Sans Serif"/>
              </a:rPr>
              <a:t>de</a:t>
            </a:r>
            <a:r>
              <a:rPr sz="3200" spc="15" dirty="0">
                <a:solidFill>
                  <a:srgbClr val="03607B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3607B"/>
                </a:solidFill>
                <a:latin typeface="Microsoft Sans Serif"/>
                <a:cs typeface="Microsoft Sans Serif"/>
              </a:rPr>
              <a:t>Andrade</a:t>
            </a:r>
            <a:r>
              <a:rPr sz="3200" spc="-15" dirty="0">
                <a:solidFill>
                  <a:srgbClr val="03607B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3607B"/>
                </a:solidFill>
                <a:latin typeface="Microsoft Sans Serif"/>
                <a:cs typeface="Microsoft Sans Serif"/>
              </a:rPr>
              <a:t>Mello</a:t>
            </a:r>
            <a:endParaRPr sz="3200" dirty="0">
              <a:latin typeface="Microsoft Sans Serif"/>
              <a:cs typeface="Microsoft Sans Serif"/>
            </a:endParaRPr>
          </a:p>
          <a:p>
            <a:pPr marL="2955290">
              <a:lnSpc>
                <a:spcPct val="100000"/>
              </a:lnSpc>
              <a:spcBef>
                <a:spcPts val="80"/>
              </a:spcBef>
            </a:pPr>
            <a:r>
              <a:rPr sz="1200" dirty="0">
                <a:latin typeface="Microsoft Sans Serif"/>
                <a:cs typeface="Microsoft Sans Serif"/>
              </a:rPr>
              <a:t>4°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maior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parque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6230" y="5631510"/>
            <a:ext cx="8202295" cy="1424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Microsoft Sans Serif"/>
                <a:cs typeface="Microsoft Sans Serif"/>
              </a:rPr>
              <a:t>Duração: </a:t>
            </a:r>
            <a:r>
              <a:rPr sz="2200" dirty="0">
                <a:latin typeface="Microsoft Sans Serif"/>
                <a:cs typeface="Microsoft Sans Serif"/>
              </a:rPr>
              <a:t>40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minutos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10" dirty="0">
                <a:latin typeface="Microsoft Sans Serif"/>
                <a:cs typeface="Microsoft Sans Serif"/>
              </a:rPr>
              <a:t>Faixa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etária: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Todas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idades</a:t>
            </a:r>
            <a:endParaRPr sz="2200" dirty="0">
              <a:latin typeface="Microsoft Sans Serif"/>
              <a:cs typeface="Microsoft Sans Serif"/>
            </a:endParaRPr>
          </a:p>
          <a:p>
            <a:pPr marL="287020" marR="5080" indent="-274955">
              <a:lnSpc>
                <a:spcPts val="2380"/>
              </a:lnSpc>
              <a:spcBef>
                <a:spcPts val="535"/>
              </a:spcBef>
              <a:tabLst>
                <a:tab pos="1769110" algn="l"/>
                <a:tab pos="3401060" algn="l"/>
                <a:tab pos="4814570" algn="l"/>
                <a:tab pos="5361305" algn="l"/>
                <a:tab pos="7319009" algn="l"/>
              </a:tabLst>
            </a:pPr>
            <a:r>
              <a:rPr sz="2200" dirty="0">
                <a:latin typeface="Microsoft Sans Serif"/>
                <a:cs typeface="Microsoft Sans Serif"/>
              </a:rPr>
              <a:t>A</a:t>
            </a:r>
            <a:r>
              <a:rPr sz="2200" spc="-20" dirty="0">
                <a:latin typeface="Microsoft Sans Serif"/>
                <a:cs typeface="Microsoft Sans Serif"/>
              </a:rPr>
              <a:t>b</a:t>
            </a:r>
            <a:r>
              <a:rPr sz="2200" dirty="0">
                <a:latin typeface="Microsoft Sans Serif"/>
                <a:cs typeface="Microsoft Sans Serif"/>
              </a:rPr>
              <a:t>o</a:t>
            </a:r>
            <a:r>
              <a:rPr sz="2200" spc="-15" dirty="0">
                <a:latin typeface="Microsoft Sans Serif"/>
                <a:cs typeface="Microsoft Sans Serif"/>
              </a:rPr>
              <a:t>r</a:t>
            </a:r>
            <a:r>
              <a:rPr sz="2200" dirty="0">
                <a:latin typeface="Microsoft Sans Serif"/>
                <a:cs typeface="Microsoft Sans Serif"/>
              </a:rPr>
              <a:t>dage</a:t>
            </a:r>
            <a:r>
              <a:rPr sz="2200" spc="-15" dirty="0">
                <a:latin typeface="Microsoft Sans Serif"/>
                <a:cs typeface="Microsoft Sans Serif"/>
              </a:rPr>
              <a:t>m</a:t>
            </a:r>
            <a:r>
              <a:rPr sz="2200" spc="-5" dirty="0">
                <a:latin typeface="Microsoft Sans Serif"/>
                <a:cs typeface="Microsoft Sans Serif"/>
              </a:rPr>
              <a:t>: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N</a:t>
            </a:r>
            <a:r>
              <a:rPr sz="2200" dirty="0">
                <a:latin typeface="Microsoft Sans Serif"/>
                <a:cs typeface="Microsoft Sans Serif"/>
              </a:rPr>
              <a:t>a</a:t>
            </a:r>
            <a:r>
              <a:rPr sz="2200" spc="-5" dirty="0">
                <a:latin typeface="Microsoft Sans Serif"/>
                <a:cs typeface="Microsoft Sans Serif"/>
              </a:rPr>
              <a:t>sc</a:t>
            </a:r>
            <a:r>
              <a:rPr sz="2200" dirty="0">
                <a:latin typeface="Microsoft Sans Serif"/>
                <a:cs typeface="Microsoft Sans Serif"/>
              </a:rPr>
              <a:t>en</a:t>
            </a:r>
            <a:r>
              <a:rPr sz="2200" spc="-5" dirty="0">
                <a:latin typeface="Microsoft Sans Serif"/>
                <a:cs typeface="Microsoft Sans Serif"/>
              </a:rPr>
              <a:t>t</a:t>
            </a:r>
            <a:r>
              <a:rPr sz="2200" dirty="0">
                <a:latin typeface="Microsoft Sans Serif"/>
                <a:cs typeface="Microsoft Sans Serif"/>
              </a:rPr>
              <a:t>e</a:t>
            </a:r>
            <a:r>
              <a:rPr sz="2200" spc="-5" dirty="0">
                <a:latin typeface="Microsoft Sans Serif"/>
                <a:cs typeface="Microsoft Sans Serif"/>
              </a:rPr>
              <a:t>s,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U</a:t>
            </a:r>
            <a:r>
              <a:rPr sz="2200" dirty="0">
                <a:latin typeface="Microsoft Sans Serif"/>
                <a:cs typeface="Microsoft Sans Serif"/>
              </a:rPr>
              <a:t>ni</a:t>
            </a:r>
            <a:r>
              <a:rPr sz="2200" spc="-20" dirty="0">
                <a:latin typeface="Microsoft Sans Serif"/>
                <a:cs typeface="Microsoft Sans Serif"/>
              </a:rPr>
              <a:t>d</a:t>
            </a:r>
            <a:r>
              <a:rPr sz="2200" dirty="0">
                <a:latin typeface="Microsoft Sans Serif"/>
                <a:cs typeface="Microsoft Sans Serif"/>
              </a:rPr>
              <a:t>ade</a:t>
            </a:r>
            <a:r>
              <a:rPr sz="2200" spc="-5" dirty="0">
                <a:latin typeface="Microsoft Sans Serif"/>
                <a:cs typeface="Microsoft Sans Serif"/>
              </a:rPr>
              <a:t>s</a:t>
            </a:r>
            <a:r>
              <a:rPr sz="2200" dirty="0">
                <a:latin typeface="Microsoft Sans Serif"/>
                <a:cs typeface="Microsoft Sans Serif"/>
              </a:rPr>
              <a:t>	d</a:t>
            </a:r>
            <a:r>
              <a:rPr sz="2200" spc="-5" dirty="0">
                <a:latin typeface="Microsoft Sans Serif"/>
                <a:cs typeface="Microsoft Sans Serif"/>
              </a:rPr>
              <a:t>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C</a:t>
            </a:r>
            <a:r>
              <a:rPr sz="2200" spc="-20" dirty="0">
                <a:latin typeface="Microsoft Sans Serif"/>
                <a:cs typeface="Microsoft Sans Serif"/>
              </a:rPr>
              <a:t>o</a:t>
            </a:r>
            <a:r>
              <a:rPr sz="2200" dirty="0">
                <a:latin typeface="Microsoft Sans Serif"/>
                <a:cs typeface="Microsoft Sans Serif"/>
              </a:rPr>
              <a:t>n</a:t>
            </a:r>
            <a:r>
              <a:rPr sz="2200" spc="-5" dirty="0">
                <a:latin typeface="Microsoft Sans Serif"/>
                <a:cs typeface="Microsoft Sans Serif"/>
              </a:rPr>
              <a:t>s</a:t>
            </a:r>
            <a:r>
              <a:rPr sz="2200" dirty="0">
                <a:latin typeface="Microsoft Sans Serif"/>
                <a:cs typeface="Microsoft Sans Serif"/>
              </a:rPr>
              <a:t>e</a:t>
            </a:r>
            <a:r>
              <a:rPr sz="2200" spc="-15" dirty="0">
                <a:latin typeface="Microsoft Sans Serif"/>
                <a:cs typeface="Microsoft Sans Serif"/>
              </a:rPr>
              <a:t>r</a:t>
            </a:r>
            <a:r>
              <a:rPr sz="2200" spc="-5" dirty="0">
                <a:latin typeface="Microsoft Sans Serif"/>
                <a:cs typeface="Microsoft Sans Serif"/>
              </a:rPr>
              <a:t>v</a:t>
            </a:r>
            <a:r>
              <a:rPr sz="2200" dirty="0">
                <a:latin typeface="Microsoft Sans Serif"/>
                <a:cs typeface="Microsoft Sans Serif"/>
              </a:rPr>
              <a:t>a</a:t>
            </a:r>
            <a:r>
              <a:rPr sz="2200" spc="-5" dirty="0">
                <a:latin typeface="Microsoft Sans Serif"/>
                <a:cs typeface="Microsoft Sans Serif"/>
              </a:rPr>
              <a:t>ç</a:t>
            </a:r>
            <a:r>
              <a:rPr sz="2200" dirty="0">
                <a:latin typeface="Microsoft Sans Serif"/>
                <a:cs typeface="Microsoft Sans Serif"/>
              </a:rPr>
              <a:t>ão</a:t>
            </a:r>
            <a:r>
              <a:rPr sz="2200" spc="-5" dirty="0">
                <a:latin typeface="Microsoft Sans Serif"/>
                <a:cs typeface="Microsoft Sans Serif"/>
              </a:rPr>
              <a:t>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F</a:t>
            </a:r>
            <a:r>
              <a:rPr sz="2200" dirty="0">
                <a:latin typeface="Microsoft Sans Serif"/>
                <a:cs typeface="Microsoft Sans Serif"/>
              </a:rPr>
              <a:t>aun</a:t>
            </a:r>
            <a:r>
              <a:rPr sz="2200" spc="-20" dirty="0">
                <a:latin typeface="Microsoft Sans Serif"/>
                <a:cs typeface="Microsoft Sans Serif"/>
              </a:rPr>
              <a:t>a</a:t>
            </a:r>
            <a:r>
              <a:rPr lang="pt-BR" sz="2200" spc="-5" dirty="0">
                <a:latin typeface="Microsoft Sans Serif"/>
                <a:cs typeface="Microsoft Sans Serif"/>
              </a:rPr>
              <a:t>, </a:t>
            </a:r>
            <a:r>
              <a:rPr sz="2200" spc="-5" dirty="0">
                <a:latin typeface="Microsoft Sans Serif"/>
                <a:cs typeface="Microsoft Sans Serif"/>
              </a:rPr>
              <a:t>Flora,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Clima,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Mata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Atlântica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063" y="3779520"/>
            <a:ext cx="4000500" cy="151028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8A126AE-4194-1D1C-F43A-0E60AAF6B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03" y="2663952"/>
            <a:ext cx="4842764" cy="3632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19401</TotalTime>
  <Words>559</Words>
  <Application>Microsoft Office PowerPoint</Application>
  <PresentationFormat>Personalizados</PresentationFormat>
  <Paragraphs>118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Microsoft Sans Serif</vt:lpstr>
      <vt:lpstr>Office Theme</vt:lpstr>
      <vt:lpstr>Apresentação do PowerPoint</vt:lpstr>
      <vt:lpstr>Abordagem da Bacia Hidrográfica da Lagoa da Pampulha</vt:lpstr>
      <vt:lpstr>Temas abordados para cada faixa etária</vt:lpstr>
      <vt:lpstr>Temas abordados para cada faixa etária</vt:lpstr>
      <vt:lpstr>Temas abordados para cada faixa etária</vt:lpstr>
      <vt:lpstr>Temas abordados para cada faixa etária</vt:lpstr>
      <vt:lpstr>Atividades de Campo</vt:lpstr>
      <vt:lpstr>Apresentação do PowerPoint</vt:lpstr>
      <vt:lpstr>Atividade de Campo Parque Municipal</vt:lpstr>
      <vt:lpstr>Atividade de Campo Igreja São Francisco de Assis</vt:lpstr>
      <vt:lpstr>Atividade de Campo Mirante do Confisco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Cardapio de atividades CEA  PROPAM.pptx</dc:title>
  <dc:creator>geisi</dc:creator>
  <cp:lastModifiedBy>User</cp:lastModifiedBy>
  <cp:revision>42</cp:revision>
  <dcterms:created xsi:type="dcterms:W3CDTF">2022-04-06T19:08:07Z</dcterms:created>
  <dcterms:modified xsi:type="dcterms:W3CDTF">2023-04-18T18:10:14Z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2017-06-01T00:00:00Z</vt:filetime>
  </property>
  <property fmtid="{D5CDD505-2E9C-101B-9397-08002B2CF9AE}" pid="3" name="LastSaved">
    <vt:filetime>2022-04-06T00:00:00Z</vt:filetime>
  </property>
</Properties>
</file>